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4" r:id="rId26"/>
    <p:sldId id="280" r:id="rId27"/>
    <p:sldId id="281" r:id="rId28"/>
    <p:sldId id="282" r:id="rId29"/>
    <p:sldId id="283"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Lobster" panose="00000500000000000000" pitchFamily="2" charset="0"/>
      <p:regular r:id="rId36"/>
    </p:embeddedFont>
    <p:embeddedFont>
      <p:font typeface="Playfair Display" panose="000005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4660"/>
  </p:normalViewPr>
  <p:slideViewPr>
    <p:cSldViewPr snapToGrid="0">
      <p:cViewPr varScale="1">
        <p:scale>
          <a:sx n="110" d="100"/>
          <a:sy n="110" d="100"/>
        </p:scale>
        <p:origin x="629" y="-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5ae20a4cda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5ae20a4cda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ae20a4cda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ae20a4cda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ae20a4cda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ae20a4cda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ae20a4cda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ae20a4cda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No diving gear, thus limited time underwater. </a:t>
            </a:r>
            <a:endParaRPr/>
          </a:p>
          <a:p>
            <a:pPr marL="457200" lvl="0" indent="-298450" algn="l" rtl="0">
              <a:spcBef>
                <a:spcPts val="0"/>
              </a:spcBef>
              <a:spcAft>
                <a:spcPts val="0"/>
              </a:spcAft>
              <a:buSzPts val="1100"/>
              <a:buAutoNum type="arabicPeriod"/>
            </a:pPr>
            <a:r>
              <a:rPr lang="en"/>
              <a:t>All markers were visible for small duration of the video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ae20a4cda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ae20a4cda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ae20a4cda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ae20a4cda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ae20a4cda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ae20a4cda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5ae20a4cda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5ae20a4cda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5ae20a4cda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5ae20a4cd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5ae20a4cda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5ae20a4cda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5ae20a4cda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5ae20a4cda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ae20a4cda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ae20a4cda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ae20a4cda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ae20a4cda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5ae20a4cda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5ae20a4cda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5ae20a4cda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5ae20a4cd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5ae20a4cda_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5ae20a4cda_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5ae20a4cda_1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5ae20a4cda_1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ae20a4cda_1_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ae20a4cda_1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5ae20a4cda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5ae20a4cda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5ae20a4cda_1_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5ae20a4cda_1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5ae20a4cda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5ae20a4cda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ae20a4cd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ae20a4c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ae20a4cda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ae20a4cd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ae20a4cda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ae20a4cda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ae20a4cda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ae20a4cd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5ae20a4cda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5ae20a4cda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ae20a4cda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ae20a4cda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096250" y="1374750"/>
            <a:ext cx="2951400" cy="158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990"/>
              <a:buNone/>
            </a:pPr>
            <a:r>
              <a:rPr lang="en" sz="2000">
                <a:latin typeface="Times New Roman"/>
                <a:ea typeface="Times New Roman"/>
                <a:cs typeface="Times New Roman"/>
                <a:sym typeface="Times New Roman"/>
              </a:rPr>
              <a:t>Marker-Based Underwater Human Skeletonization &amp; Posture Detection</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Marker positions</a:t>
            </a:r>
            <a:endParaRPr/>
          </a:p>
        </p:txBody>
      </p:sp>
      <p:pic>
        <p:nvPicPr>
          <p:cNvPr id="121" name="Google Shape;121;p22"/>
          <p:cNvPicPr preferRelativeResize="0"/>
          <p:nvPr/>
        </p:nvPicPr>
        <p:blipFill>
          <a:blip r:embed="rId3">
            <a:alphaModFix/>
          </a:blip>
          <a:stretch>
            <a:fillRect/>
          </a:stretch>
        </p:blipFill>
        <p:spPr>
          <a:xfrm>
            <a:off x="0" y="1293625"/>
            <a:ext cx="2166650" cy="3849850"/>
          </a:xfrm>
          <a:prstGeom prst="rect">
            <a:avLst/>
          </a:prstGeom>
          <a:noFill/>
          <a:ln>
            <a:noFill/>
          </a:ln>
        </p:spPr>
      </p:pic>
      <p:pic>
        <p:nvPicPr>
          <p:cNvPr id="122" name="Google Shape;122;p22"/>
          <p:cNvPicPr preferRelativeResize="0"/>
          <p:nvPr/>
        </p:nvPicPr>
        <p:blipFill>
          <a:blip r:embed="rId4">
            <a:alphaModFix/>
          </a:blip>
          <a:stretch>
            <a:fillRect/>
          </a:stretch>
        </p:blipFill>
        <p:spPr>
          <a:xfrm>
            <a:off x="2296375" y="1293633"/>
            <a:ext cx="2166650" cy="3849842"/>
          </a:xfrm>
          <a:prstGeom prst="rect">
            <a:avLst/>
          </a:prstGeom>
          <a:noFill/>
          <a:ln>
            <a:noFill/>
          </a:ln>
        </p:spPr>
      </p:pic>
      <p:pic>
        <p:nvPicPr>
          <p:cNvPr id="123" name="Google Shape;123;p22"/>
          <p:cNvPicPr preferRelativeResize="0"/>
          <p:nvPr/>
        </p:nvPicPr>
        <p:blipFill>
          <a:blip r:embed="rId5">
            <a:alphaModFix/>
          </a:blip>
          <a:stretch>
            <a:fillRect/>
          </a:stretch>
        </p:blipFill>
        <p:spPr>
          <a:xfrm>
            <a:off x="4606575" y="1293622"/>
            <a:ext cx="2166650" cy="3849865"/>
          </a:xfrm>
          <a:prstGeom prst="rect">
            <a:avLst/>
          </a:prstGeom>
          <a:noFill/>
          <a:ln>
            <a:noFill/>
          </a:ln>
        </p:spPr>
      </p:pic>
      <p:pic>
        <p:nvPicPr>
          <p:cNvPr id="124" name="Google Shape;124;p22"/>
          <p:cNvPicPr preferRelativeResize="0"/>
          <p:nvPr/>
        </p:nvPicPr>
        <p:blipFill rotWithShape="1">
          <a:blip r:embed="rId6">
            <a:alphaModFix/>
          </a:blip>
          <a:srcRect l="18375" t="19788" r="19754"/>
          <a:stretch/>
        </p:blipFill>
        <p:spPr>
          <a:xfrm>
            <a:off x="6916782" y="1293613"/>
            <a:ext cx="2227192" cy="3849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C3D data format</a:t>
            </a:r>
            <a:endParaRPr/>
          </a:p>
        </p:txBody>
      </p:sp>
      <p:sp>
        <p:nvSpPr>
          <p:cNvPr id="130" name="Google Shape;13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captured data was exported as a C3D file format, where the three dimensional coordinates of each marker is convoluted to form the dataset. </a:t>
            </a:r>
            <a:endParaRPr/>
          </a:p>
          <a:p>
            <a:pPr marL="457200" lvl="0" indent="-342900" algn="l" rtl="0">
              <a:spcBef>
                <a:spcPts val="1000"/>
              </a:spcBef>
              <a:spcAft>
                <a:spcPts val="0"/>
              </a:spcAft>
              <a:buSzPts val="1800"/>
              <a:buChar char="●"/>
            </a:pPr>
            <a:r>
              <a:rPr lang="en"/>
              <a:t>The recorded dataset is unlabelled and full of noise.</a:t>
            </a:r>
            <a:endParaRPr/>
          </a:p>
          <a:p>
            <a:pPr marL="457200" lvl="0" indent="-342900" algn="l" rtl="0">
              <a:spcBef>
                <a:spcPts val="1000"/>
              </a:spcBef>
              <a:spcAft>
                <a:spcPts val="0"/>
              </a:spcAft>
              <a:buSzPts val="1800"/>
              <a:buChar char="●"/>
            </a:pPr>
            <a:r>
              <a:rPr lang="en"/>
              <a:t>To make this data usable the noise has to be cleaned and trimmed.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Noisy data</a:t>
            </a:r>
            <a:endParaRPr/>
          </a:p>
        </p:txBody>
      </p:sp>
      <p:sp>
        <p:nvSpPr>
          <p:cNvPr id="136" name="Google Shape;136;p24"/>
          <p:cNvSpPr txBox="1">
            <a:spLocks noGrp="1"/>
          </p:cNvSpPr>
          <p:nvPr>
            <p:ph type="body" idx="1"/>
          </p:nvPr>
        </p:nvSpPr>
        <p:spPr>
          <a:xfrm>
            <a:off x="311700" y="1229875"/>
            <a:ext cx="5968800" cy="3644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Here is a example of how noisy data is created.</a:t>
            </a:r>
            <a:endParaRPr/>
          </a:p>
          <a:p>
            <a:pPr marL="457200" lvl="0" indent="-334327" algn="l" rtl="0">
              <a:spcBef>
                <a:spcPts val="1200"/>
              </a:spcBef>
              <a:spcAft>
                <a:spcPts val="0"/>
              </a:spcAft>
              <a:buSzPct val="100000"/>
              <a:buChar char="●"/>
            </a:pPr>
            <a:r>
              <a:rPr lang="en"/>
              <a:t>In the above image our subject/diver is floating on the surface of the pool, creating ripples and waves on the surface.</a:t>
            </a:r>
            <a:endParaRPr/>
          </a:p>
          <a:p>
            <a:pPr marL="457200" lvl="0" indent="-334327" algn="l" rtl="0">
              <a:spcBef>
                <a:spcPts val="1000"/>
              </a:spcBef>
              <a:spcAft>
                <a:spcPts val="0"/>
              </a:spcAft>
              <a:buSzPct val="100000"/>
              <a:buChar char="●"/>
            </a:pPr>
            <a:r>
              <a:rPr lang="en"/>
              <a:t>The image below shows us the 3D coordinates of the subjects lower body and also capturing the surface reflections of the pool.</a:t>
            </a:r>
            <a:endParaRPr/>
          </a:p>
          <a:p>
            <a:pPr marL="457200" lvl="0" indent="-334327" algn="l" rtl="0">
              <a:spcBef>
                <a:spcPts val="1000"/>
              </a:spcBef>
              <a:spcAft>
                <a:spcPts val="0"/>
              </a:spcAft>
              <a:buSzPct val="100000"/>
              <a:buChar char="●"/>
            </a:pPr>
            <a:r>
              <a:rPr lang="en"/>
              <a:t>The cameras pick up the surface reflections as 3D marker points and captures the coordinates.</a:t>
            </a:r>
            <a:endParaRPr/>
          </a:p>
          <a:p>
            <a:pPr marL="457200" lvl="0" indent="-334327" algn="l" rtl="0">
              <a:spcBef>
                <a:spcPts val="1000"/>
              </a:spcBef>
              <a:spcAft>
                <a:spcPts val="1000"/>
              </a:spcAft>
              <a:buSzPct val="100000"/>
              <a:buChar char="●"/>
            </a:pPr>
            <a:r>
              <a:rPr lang="en"/>
              <a:t>This data is unusable, meaning the deep learning model cannot be trained with so many unlabelled points.</a:t>
            </a:r>
            <a:endParaRPr/>
          </a:p>
        </p:txBody>
      </p:sp>
      <p:pic>
        <p:nvPicPr>
          <p:cNvPr id="137" name="Google Shape;137;p24"/>
          <p:cNvPicPr preferRelativeResize="0"/>
          <p:nvPr/>
        </p:nvPicPr>
        <p:blipFill rotWithShape="1">
          <a:blip r:embed="rId3">
            <a:alphaModFix/>
          </a:blip>
          <a:srcRect b="51758"/>
          <a:stretch/>
        </p:blipFill>
        <p:spPr>
          <a:xfrm>
            <a:off x="6280400" y="73650"/>
            <a:ext cx="2863599" cy="2455001"/>
          </a:xfrm>
          <a:prstGeom prst="rect">
            <a:avLst/>
          </a:prstGeom>
          <a:noFill/>
          <a:ln>
            <a:noFill/>
          </a:ln>
        </p:spPr>
      </p:pic>
      <p:pic>
        <p:nvPicPr>
          <p:cNvPr id="138" name="Google Shape;138;p24"/>
          <p:cNvPicPr preferRelativeResize="0"/>
          <p:nvPr/>
        </p:nvPicPr>
        <p:blipFill rotWithShape="1">
          <a:blip r:embed="rId4">
            <a:alphaModFix/>
          </a:blip>
          <a:srcRect l="22454" r="19086" b="34426"/>
          <a:stretch/>
        </p:blipFill>
        <p:spPr>
          <a:xfrm>
            <a:off x="6280400" y="2661225"/>
            <a:ext cx="2863600" cy="2213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Noise cleaning</a:t>
            </a:r>
            <a:endParaRPr/>
          </a:p>
        </p:txBody>
      </p:sp>
      <p:sp>
        <p:nvSpPr>
          <p:cNvPr id="144" name="Google Shape;144;p25"/>
          <p:cNvSpPr txBox="1">
            <a:spLocks noGrp="1"/>
          </p:cNvSpPr>
          <p:nvPr>
            <p:ph type="body" idx="1"/>
          </p:nvPr>
        </p:nvSpPr>
        <p:spPr>
          <a:xfrm>
            <a:off x="311700" y="1229875"/>
            <a:ext cx="8520600" cy="362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cleanup the data few methods can be used such as,</a:t>
            </a:r>
            <a:endParaRPr/>
          </a:p>
          <a:p>
            <a:pPr marL="457200" lvl="0" indent="-342900" algn="l" rtl="0">
              <a:spcBef>
                <a:spcPts val="1200"/>
              </a:spcBef>
              <a:spcAft>
                <a:spcPts val="0"/>
              </a:spcAft>
              <a:buSzPts val="1800"/>
              <a:buChar char="●"/>
            </a:pPr>
            <a:r>
              <a:rPr lang="en"/>
              <a:t>Manually cleaning the noise frame by frame. </a:t>
            </a:r>
            <a:endParaRPr/>
          </a:p>
          <a:p>
            <a:pPr marL="914400" lvl="1" indent="-317500" algn="l" rtl="0">
              <a:spcBef>
                <a:spcPts val="0"/>
              </a:spcBef>
              <a:spcAft>
                <a:spcPts val="0"/>
              </a:spcAft>
              <a:buSzPts val="1400"/>
              <a:buChar char="○"/>
            </a:pPr>
            <a:r>
              <a:rPr lang="en"/>
              <a:t>Labour intensive and time consuming.</a:t>
            </a:r>
            <a:endParaRPr/>
          </a:p>
          <a:p>
            <a:pPr marL="914400" lvl="1" indent="-317500" algn="l" rtl="0">
              <a:spcBef>
                <a:spcPts val="0"/>
              </a:spcBef>
              <a:spcAft>
                <a:spcPts val="0"/>
              </a:spcAft>
              <a:buSzPts val="1400"/>
              <a:buChar char="○"/>
            </a:pPr>
            <a:r>
              <a:rPr lang="en"/>
              <a:t>Have to edit thousands of frames.</a:t>
            </a:r>
            <a:endParaRPr/>
          </a:p>
          <a:p>
            <a:pPr marL="914400" lvl="1" indent="-317500" algn="l" rtl="0">
              <a:spcBef>
                <a:spcPts val="0"/>
              </a:spcBef>
              <a:spcAft>
                <a:spcPts val="0"/>
              </a:spcAft>
              <a:buSzPts val="1400"/>
              <a:buChar char="○"/>
            </a:pPr>
            <a:r>
              <a:rPr lang="en"/>
              <a:t>The subject/diver has limited time underwater, thus the entire data is not useful.</a:t>
            </a:r>
            <a:endParaRPr/>
          </a:p>
          <a:p>
            <a:pPr marL="457200" lvl="0" indent="-342900" algn="l" rtl="0">
              <a:spcBef>
                <a:spcPts val="1000"/>
              </a:spcBef>
              <a:spcAft>
                <a:spcPts val="0"/>
              </a:spcAft>
              <a:buSzPts val="1800"/>
              <a:buChar char="●"/>
            </a:pPr>
            <a:r>
              <a:rPr lang="en"/>
              <a:t>Taking portion of the data that is mostly noise free.</a:t>
            </a:r>
            <a:endParaRPr/>
          </a:p>
          <a:p>
            <a:pPr marL="914400" lvl="1" indent="-317500" algn="l" rtl="0">
              <a:spcBef>
                <a:spcPts val="0"/>
              </a:spcBef>
              <a:spcAft>
                <a:spcPts val="0"/>
              </a:spcAft>
              <a:buSzPts val="1400"/>
              <a:buChar char="○"/>
            </a:pPr>
            <a:r>
              <a:rPr lang="en"/>
              <a:t>Less amount of data to work with.</a:t>
            </a:r>
            <a:endParaRPr/>
          </a:p>
          <a:p>
            <a:pPr marL="914400" lvl="1" indent="-317500" algn="l" rtl="0">
              <a:spcBef>
                <a:spcPts val="0"/>
              </a:spcBef>
              <a:spcAft>
                <a:spcPts val="0"/>
              </a:spcAft>
              <a:buSzPts val="1400"/>
              <a:buChar char="○"/>
            </a:pPr>
            <a:r>
              <a:rPr lang="en"/>
              <a:t>Mostly noise free</a:t>
            </a:r>
            <a:endParaRPr/>
          </a:p>
          <a:p>
            <a:pPr marL="914400" lvl="1" indent="-317500" algn="l" rtl="0">
              <a:spcBef>
                <a:spcPts val="0"/>
              </a:spcBef>
              <a:spcAft>
                <a:spcPts val="0"/>
              </a:spcAft>
              <a:buSzPts val="1400"/>
              <a:buChar char="○"/>
            </a:pPr>
            <a:r>
              <a:rPr lang="en"/>
              <a:t>Eliminating the data from the surface of the pool to drastically reduce noise.</a:t>
            </a:r>
            <a:endParaRPr/>
          </a:p>
          <a:p>
            <a:pPr marL="0" lvl="0" indent="0" algn="l" rtl="0">
              <a:spcBef>
                <a:spcPts val="1200"/>
              </a:spcBef>
              <a:spcAft>
                <a:spcPts val="1200"/>
              </a:spcAft>
              <a:buNone/>
            </a:pPr>
            <a:r>
              <a:rPr lang="en"/>
              <a:t>For the project, the second method was used where 8 small clips were prepared for training the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OpenSim Skeleton Model</a:t>
            </a:r>
            <a:endParaRPr/>
          </a:p>
        </p:txBody>
      </p:sp>
      <p:sp>
        <p:nvSpPr>
          <p:cNvPr id="150" name="Google Shape;150;p26"/>
          <p:cNvSpPr txBox="1">
            <a:spLocks noGrp="1"/>
          </p:cNvSpPr>
          <p:nvPr>
            <p:ph type="body" idx="1"/>
          </p:nvPr>
        </p:nvSpPr>
        <p:spPr>
          <a:xfrm>
            <a:off x="311700" y="1017800"/>
            <a:ext cx="6179100" cy="3856500"/>
          </a:xfrm>
          <a:prstGeom prst="rect">
            <a:avLst/>
          </a:prstGeom>
        </p:spPr>
        <p:txBody>
          <a:bodyPr spcFirstLastPara="1" wrap="square" lIns="91425" tIns="91425" rIns="91425" bIns="91425" anchor="t" anchorCtr="0">
            <a:normAutofit fontScale="85000"/>
          </a:bodyPr>
          <a:lstStyle/>
          <a:p>
            <a:pPr marL="0" lvl="0" indent="0" algn="l" rtl="0">
              <a:spcBef>
                <a:spcPts val="0"/>
              </a:spcBef>
              <a:spcAft>
                <a:spcPts val="0"/>
              </a:spcAft>
              <a:buNone/>
            </a:pPr>
            <a:r>
              <a:rPr lang="en"/>
              <a:t>An OpenSim skeleton model was constructed with the same marker set as our subject/diver. This skeleton has labelled markers, which will be used for error correcting the output of the deep learning network. The OpenSim skeleton has these three properties,</a:t>
            </a:r>
            <a:endParaRPr/>
          </a:p>
          <a:p>
            <a:pPr marL="457200" lvl="0" indent="-325755" algn="l" rtl="0">
              <a:spcBef>
                <a:spcPts val="1200"/>
              </a:spcBef>
              <a:spcAft>
                <a:spcPts val="0"/>
              </a:spcAft>
              <a:buSzPct val="100000"/>
              <a:buChar char="●"/>
            </a:pPr>
            <a:r>
              <a:rPr lang="en" u="sng"/>
              <a:t>Segment Definition</a:t>
            </a:r>
            <a:r>
              <a:rPr lang="en"/>
              <a:t>: The Skeleton Model is composed of multiple segments representing different body parts, such as the pelvis, thigh, shank, foot, and more.</a:t>
            </a:r>
            <a:endParaRPr/>
          </a:p>
          <a:p>
            <a:pPr marL="457200" lvl="0" indent="-325755" algn="l" rtl="0">
              <a:spcBef>
                <a:spcPts val="1000"/>
              </a:spcBef>
              <a:spcAft>
                <a:spcPts val="0"/>
              </a:spcAft>
              <a:buSzPct val="100000"/>
              <a:buChar char="●"/>
            </a:pPr>
            <a:r>
              <a:rPr lang="en" u="sng"/>
              <a:t>Joint Connectivity</a:t>
            </a:r>
            <a:r>
              <a:rPr lang="en"/>
              <a:t>: Joints connect the segments, defining the degrees of freedom and constraints for movement in the model.</a:t>
            </a:r>
            <a:endParaRPr/>
          </a:p>
          <a:p>
            <a:pPr marL="457200" lvl="0" indent="-325755" algn="l" rtl="0">
              <a:spcBef>
                <a:spcPts val="1000"/>
              </a:spcBef>
              <a:spcAft>
                <a:spcPts val="0"/>
              </a:spcAft>
              <a:buSzPct val="100000"/>
              <a:buChar char="●"/>
            </a:pPr>
            <a:r>
              <a:rPr lang="en" u="sng"/>
              <a:t>Marker Placement</a:t>
            </a:r>
            <a:r>
              <a:rPr lang="en"/>
              <a:t>: The Skeleton Model will include anatomical markers that help with motion capture data processing and alignment.</a:t>
            </a:r>
            <a:endParaRPr/>
          </a:p>
        </p:txBody>
      </p:sp>
      <p:pic>
        <p:nvPicPr>
          <p:cNvPr id="151" name="Google Shape;151;p26"/>
          <p:cNvPicPr preferRelativeResize="0"/>
          <p:nvPr/>
        </p:nvPicPr>
        <p:blipFill>
          <a:blip r:embed="rId3">
            <a:alphaModFix/>
          </a:blip>
          <a:stretch>
            <a:fillRect/>
          </a:stretch>
        </p:blipFill>
        <p:spPr>
          <a:xfrm>
            <a:off x="6490700" y="1017800"/>
            <a:ext cx="2653301" cy="385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Ready to train.</a:t>
            </a:r>
            <a:endParaRPr/>
          </a:p>
        </p:txBody>
      </p:sp>
      <p:sp>
        <p:nvSpPr>
          <p:cNvPr id="157" name="Google Shape;15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With the labelled model skeleton and the training data, a deep learning network can be trained. The markers on the skeleton will emulate the body of a diver and the training dataset will represent the movement of the diver. This combined method of training will help the deep learning model to identify each marker and label it accordingly. The labelled markers then will be appended appropriately to estimate the posture of the unlabelled motion capture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Breakdown</a:t>
            </a:r>
            <a:endParaRPr/>
          </a:p>
        </p:txBody>
      </p:sp>
      <p:sp>
        <p:nvSpPr>
          <p:cNvPr id="163" name="Google Shape;16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Label 3D points: The major challenge in human skeletonization is to identify the labeled 3d points of the figure. Combination of labeled data with the pre-made marker model are utilized to train a Deep Neural Network. The network predicts the label of each marker location.</a:t>
            </a:r>
            <a:endParaRPr dirty="0"/>
          </a:p>
          <a:p>
            <a:pPr marL="457200" lvl="0" indent="-342900" algn="l" rtl="0">
              <a:spcBef>
                <a:spcPts val="1000"/>
              </a:spcBef>
              <a:spcAft>
                <a:spcPts val="0"/>
              </a:spcAft>
              <a:buSzPts val="1800"/>
              <a:buChar char="●"/>
            </a:pPr>
            <a:r>
              <a:rPr lang="en" dirty="0"/>
              <a:t>Skeleton Construction: The labeled markers are then used to plot the skeleton.</a:t>
            </a:r>
            <a:endParaRPr dirty="0"/>
          </a:p>
          <a:p>
            <a:pPr marL="457200" lvl="0" indent="-342900" algn="l" rtl="0">
              <a:spcBef>
                <a:spcPts val="1000"/>
              </a:spcBef>
              <a:spcAft>
                <a:spcPts val="0"/>
              </a:spcAft>
              <a:buSzPts val="1800"/>
              <a:buChar char="●"/>
            </a:pPr>
            <a:r>
              <a:rPr lang="en" dirty="0"/>
              <a:t>Pose Estimation : The constructed skeleton  represents the posture of the subject through motion capture.</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Previous works on Labeling 3D points</a:t>
            </a:r>
            <a:endParaRPr/>
          </a:p>
        </p:txBody>
      </p:sp>
      <p:sp>
        <p:nvSpPr>
          <p:cNvPr id="169" name="Google Shape;169;p29"/>
          <p:cNvSpPr txBox="1">
            <a:spLocks noGrp="1"/>
          </p:cNvSpPr>
          <p:nvPr>
            <p:ph type="body" idx="1"/>
          </p:nvPr>
        </p:nvSpPr>
        <p:spPr>
          <a:xfrm>
            <a:off x="311700" y="1229875"/>
            <a:ext cx="8520600" cy="3686400"/>
          </a:xfrm>
          <a:prstGeom prst="rect">
            <a:avLst/>
          </a:prstGeom>
        </p:spPr>
        <p:txBody>
          <a:bodyPr spcFirstLastPara="1" wrap="square" lIns="91425" tIns="91425" rIns="91425" bIns="91425" anchor="t" anchorCtr="0">
            <a:normAutofit fontScale="92500" lnSpcReduction="10000"/>
          </a:bodyPr>
          <a:lstStyle/>
          <a:p>
            <a:pPr marL="457200" lvl="0" indent="-334327" algn="just" rtl="0">
              <a:spcBef>
                <a:spcPts val="0"/>
              </a:spcBef>
              <a:spcAft>
                <a:spcPts val="0"/>
              </a:spcAft>
              <a:buSzPct val="100000"/>
              <a:buChar char="●"/>
            </a:pPr>
            <a:r>
              <a:rPr lang="en"/>
              <a:t>One method is to initialize the labels in the first frame of data, and propagate the labels forward through time. But, this can fail, if the frame rate is insufficient, ghost markers appear, or the markers get obscured and subsequently emerge.[2]</a:t>
            </a:r>
            <a:endParaRPr/>
          </a:p>
          <a:p>
            <a:pPr marL="457200" lvl="0" indent="-334327" algn="just" rtl="0">
              <a:spcBef>
                <a:spcPts val="1000"/>
              </a:spcBef>
              <a:spcAft>
                <a:spcPts val="0"/>
              </a:spcAft>
              <a:buSzPct val="100000"/>
              <a:buChar char="●"/>
            </a:pPr>
            <a:r>
              <a:rPr lang="en"/>
              <a:t>Statistical methods like graph matching [3] and Gaussian mixture models [4] were used, but are susceptible to marker occlusions.</a:t>
            </a:r>
            <a:endParaRPr/>
          </a:p>
          <a:p>
            <a:pPr marL="457200" lvl="0" indent="-334327" algn="just" rtl="0">
              <a:spcBef>
                <a:spcPts val="1000"/>
              </a:spcBef>
              <a:spcAft>
                <a:spcPts val="0"/>
              </a:spcAft>
              <a:buSzPct val="100000"/>
              <a:buChar char="●"/>
            </a:pPr>
            <a:r>
              <a:rPr lang="en"/>
              <a:t>Another approach included depicting the 3D marker coordinates as a depth image while performing the marker labeling with convolutional neural networks.[5]</a:t>
            </a:r>
            <a:endParaRPr/>
          </a:p>
          <a:p>
            <a:pPr marL="457200" lvl="0" indent="-334327" algn="just" rtl="0">
              <a:spcBef>
                <a:spcPts val="1000"/>
              </a:spcBef>
              <a:spcAft>
                <a:spcPts val="0"/>
              </a:spcAft>
              <a:buSzPct val="100000"/>
              <a:buChar char="●"/>
            </a:pPr>
            <a:r>
              <a:rPr lang="en"/>
              <a:t>In Adaboost method, a collection of weak classifiers with the best performance is chosen based on the geometric connections between the markers to assign marker labels.</a:t>
            </a:r>
            <a:endParaRPr/>
          </a:p>
          <a:p>
            <a:pPr marL="457200" lvl="0" indent="0" algn="just" rtl="0">
              <a:spcBef>
                <a:spcPts val="10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Overview of Labeling 3D points </a:t>
            </a:r>
            <a:endParaRPr/>
          </a:p>
        </p:txBody>
      </p:sp>
      <p:sp>
        <p:nvSpPr>
          <p:cNvPr id="175" name="Google Shape;17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marker labeling technique incorporates labels to raw motion captured data based on probability predicted using a deep neural network. </a:t>
            </a:r>
            <a:endParaRPr dirty="0"/>
          </a:p>
          <a:p>
            <a:pPr marL="457200" lvl="0" indent="-342900" algn="l" rtl="0">
              <a:spcBef>
                <a:spcPts val="1000"/>
              </a:spcBef>
              <a:spcAft>
                <a:spcPts val="0"/>
              </a:spcAft>
              <a:buSzPts val="1800"/>
              <a:buChar char="●"/>
            </a:pPr>
            <a:r>
              <a:rPr lang="en" dirty="0"/>
              <a:t>The collected 3d motion data is stored in c3d format for training the Deep neural network.</a:t>
            </a:r>
            <a:endParaRPr dirty="0"/>
          </a:p>
          <a:p>
            <a:pPr marL="457200" lvl="0" indent="-342900" algn="l" rtl="0">
              <a:spcBef>
                <a:spcPts val="1000"/>
              </a:spcBef>
              <a:spcAft>
                <a:spcPts val="1000"/>
              </a:spcAft>
              <a:buSzPts val="1800"/>
              <a:buChar char="●"/>
            </a:pPr>
            <a:r>
              <a:rPr lang="en" dirty="0"/>
              <a:t>The algorithm then validates and corrects the findings using a predefined marker set.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Pre-Processing</a:t>
            </a:r>
            <a:endParaRPr/>
          </a:p>
        </p:txBody>
      </p:sp>
      <p:sp>
        <p:nvSpPr>
          <p:cNvPr id="181" name="Google Shape;181;p31"/>
          <p:cNvSpPr txBox="1">
            <a:spLocks noGrp="1"/>
          </p:cNvSpPr>
          <p:nvPr>
            <p:ph type="body" idx="1"/>
          </p:nvPr>
        </p:nvSpPr>
        <p:spPr>
          <a:xfrm>
            <a:off x="311700" y="1229875"/>
            <a:ext cx="8520600" cy="1705800"/>
          </a:xfrm>
          <a:prstGeom prst="rect">
            <a:avLst/>
          </a:prstGeom>
        </p:spPr>
        <p:txBody>
          <a:bodyPr spcFirstLastPara="1" wrap="square" lIns="91425" tIns="91425" rIns="91425" bIns="91425" anchor="t" anchorCtr="0">
            <a:normAutofit fontScale="77500"/>
          </a:bodyPr>
          <a:lstStyle/>
          <a:p>
            <a:pPr marL="457200" lvl="0" indent="-317182" algn="just" rtl="0">
              <a:spcBef>
                <a:spcPts val="0"/>
              </a:spcBef>
              <a:spcAft>
                <a:spcPts val="0"/>
              </a:spcAft>
              <a:buSzPct val="100000"/>
              <a:buChar char="●"/>
            </a:pPr>
            <a:r>
              <a:rPr lang="en"/>
              <a:t>The marker coordinates is first rotated along the vertical axis based on the acromion markers so that the subject first faces the positive x-direction in order to prepare the data for input to the neural network. </a:t>
            </a:r>
            <a:endParaRPr/>
          </a:p>
          <a:p>
            <a:pPr marL="457200" lvl="0" indent="-317182" algn="just" rtl="0">
              <a:spcBef>
                <a:spcPts val="0"/>
              </a:spcBef>
              <a:spcAft>
                <a:spcPts val="0"/>
              </a:spcAft>
              <a:buSzPct val="100000"/>
              <a:buChar char="●"/>
            </a:pPr>
            <a:r>
              <a:rPr lang="en"/>
              <a:t>A second-order zero-phase 6Hz Butterworth filter and low-pass filter is used on the trajectory data.</a:t>
            </a:r>
            <a:endParaRPr/>
          </a:p>
          <a:p>
            <a:pPr marL="457200" lvl="0" indent="-317182" algn="just" rtl="0">
              <a:spcBef>
                <a:spcPts val="0"/>
              </a:spcBef>
              <a:spcAft>
                <a:spcPts val="0"/>
              </a:spcAft>
              <a:buSzPct val="100000"/>
              <a:buChar char="●"/>
            </a:pPr>
            <a:r>
              <a:rPr lang="en"/>
              <a:t>Less than 12-frame gaps are linearly interpolated.</a:t>
            </a:r>
            <a:endParaRPr/>
          </a:p>
          <a:p>
            <a:pPr marL="457200" lvl="0" indent="-317182" algn="just" rtl="0">
              <a:spcBef>
                <a:spcPts val="0"/>
              </a:spcBef>
              <a:spcAft>
                <a:spcPts val="0"/>
              </a:spcAft>
              <a:buSzPct val="100000"/>
              <a:buChar char="●"/>
            </a:pPr>
            <a:r>
              <a:rPr lang="en"/>
              <a:t>Data was provided to the DNN as window size of 120.</a:t>
            </a:r>
            <a:endParaRPr/>
          </a:p>
        </p:txBody>
      </p:sp>
      <p:pic>
        <p:nvPicPr>
          <p:cNvPr id="182" name="Google Shape;182;p31"/>
          <p:cNvPicPr preferRelativeResize="0"/>
          <p:nvPr/>
        </p:nvPicPr>
        <p:blipFill>
          <a:blip r:embed="rId3">
            <a:alphaModFix/>
          </a:blip>
          <a:stretch>
            <a:fillRect/>
          </a:stretch>
        </p:blipFill>
        <p:spPr>
          <a:xfrm>
            <a:off x="744725" y="2935675"/>
            <a:ext cx="4917426" cy="175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Underwater Motion Capture</a:t>
            </a:r>
            <a:endParaRPr/>
          </a:p>
        </p:txBody>
      </p:sp>
      <p:sp>
        <p:nvSpPr>
          <p:cNvPr id="66" name="Google Shape;66;p14"/>
          <p:cNvSpPr txBox="1">
            <a:spLocks noGrp="1"/>
          </p:cNvSpPr>
          <p:nvPr>
            <p:ph type="body" idx="1"/>
          </p:nvPr>
        </p:nvSpPr>
        <p:spPr>
          <a:xfrm>
            <a:off x="311700" y="1229875"/>
            <a:ext cx="8520600" cy="36549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Motion capture (mocap) has been a ground-breaking achievement in understanding movement on land, but the underwater environment presents unique challenges and opportunities for exploration.</a:t>
            </a:r>
            <a:endParaRPr/>
          </a:p>
          <a:p>
            <a:pPr marL="457200" lvl="0" indent="-342900" algn="l" rtl="0">
              <a:spcBef>
                <a:spcPts val="1000"/>
              </a:spcBef>
              <a:spcAft>
                <a:spcPts val="0"/>
              </a:spcAft>
              <a:buSzPts val="1800"/>
              <a:buChar char="●"/>
            </a:pPr>
            <a:r>
              <a:rPr lang="en"/>
              <a:t>Underwater human motion capture is a specialized technique that allows us to study and analyze human movement in the aquatic environment. </a:t>
            </a:r>
            <a:endParaRPr/>
          </a:p>
          <a:p>
            <a:pPr marL="457200" lvl="0" indent="-342900" algn="l" rtl="0">
              <a:spcBef>
                <a:spcPts val="1000"/>
              </a:spcBef>
              <a:spcAft>
                <a:spcPts val="0"/>
              </a:spcAft>
              <a:buSzPts val="1800"/>
              <a:buChar char="●"/>
            </a:pPr>
            <a:r>
              <a:rPr lang="en"/>
              <a:t>It involves tracking the positions and orientations of markers placed on a person's body while they perform various activities underwater</a:t>
            </a:r>
            <a:endParaRPr/>
          </a:p>
          <a:p>
            <a:pPr marL="457200" lvl="0" indent="-342900" algn="l" rtl="0">
              <a:spcBef>
                <a:spcPts val="1000"/>
              </a:spcBef>
              <a:spcAft>
                <a:spcPts val="1000"/>
              </a:spcAft>
              <a:buSzPts val="1800"/>
              <a:buChar char="●"/>
            </a:pPr>
            <a:r>
              <a:rPr lang="en"/>
              <a:t>Capturing and analyzing human movements below the water's surface, gives us the insights into the hydrodynamics of swimming and diving. This information helps us understand how humans interact with water, optimizing performance, and enhancing safety in aquatic environments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a:t>
            </a:r>
            <a:endParaRPr/>
          </a:p>
        </p:txBody>
      </p:sp>
      <p:sp>
        <p:nvSpPr>
          <p:cNvPr id="188" name="Google Shape;188;p32"/>
          <p:cNvSpPr txBox="1">
            <a:spLocks noGrp="1"/>
          </p:cNvSpPr>
          <p:nvPr>
            <p:ph type="body" idx="1"/>
          </p:nvPr>
        </p:nvSpPr>
        <p:spPr>
          <a:xfrm>
            <a:off x="311700" y="1229875"/>
            <a:ext cx="5748600" cy="3339000"/>
          </a:xfrm>
          <a:prstGeom prst="rect">
            <a:avLst/>
          </a:prstGeom>
        </p:spPr>
        <p:txBody>
          <a:bodyPr spcFirstLastPara="1" wrap="square" lIns="91425" tIns="91425" rIns="91425" bIns="91425" anchor="t" anchorCtr="0">
            <a:normAutofit lnSpcReduction="20000"/>
          </a:bodyPr>
          <a:lstStyle/>
          <a:p>
            <a:pPr marL="457200" lvl="0" indent="-342900" algn="just" rtl="0">
              <a:spcBef>
                <a:spcPts val="0"/>
              </a:spcBef>
              <a:spcAft>
                <a:spcPts val="0"/>
              </a:spcAft>
              <a:buSzPts val="1800"/>
              <a:buChar char="●"/>
            </a:pPr>
            <a:r>
              <a:rPr lang="en"/>
              <a:t>Long short-term memory units (LSTMs) based architecture was used for the Neural Network.</a:t>
            </a:r>
            <a:endParaRPr/>
          </a:p>
          <a:p>
            <a:pPr marL="457200" lvl="0" indent="-342900" algn="just" rtl="0">
              <a:spcBef>
                <a:spcPts val="0"/>
              </a:spcBef>
              <a:spcAft>
                <a:spcPts val="0"/>
              </a:spcAft>
              <a:buSzPts val="1800"/>
              <a:buChar char="●"/>
            </a:pPr>
            <a:r>
              <a:rPr lang="en"/>
              <a:t>Long Short-Term Memory (LSTM) units are a type of recurrent neural network (RNN) architecture designed to handle long-term dependencies and retain information over extended sequences.</a:t>
            </a:r>
            <a:endParaRPr/>
          </a:p>
          <a:p>
            <a:pPr marL="457200" lvl="0" indent="-342900" algn="just" rtl="0">
              <a:spcBef>
                <a:spcPts val="0"/>
              </a:spcBef>
              <a:spcAft>
                <a:spcPts val="0"/>
              </a:spcAft>
              <a:buSzPts val="1800"/>
              <a:buChar char="●"/>
            </a:pPr>
            <a:r>
              <a:rPr lang="en"/>
              <a:t>The number of frames for each window is made varied between 12-240 frames, ensuring that the neural network experienced windows of different sizes to handle the last window of each marker, which might be smaller unless there were 12 or fewer frames remaining.</a:t>
            </a:r>
            <a:endParaRPr/>
          </a:p>
        </p:txBody>
      </p:sp>
      <p:pic>
        <p:nvPicPr>
          <p:cNvPr id="189" name="Google Shape;189;p32"/>
          <p:cNvPicPr preferRelativeResize="0"/>
          <p:nvPr/>
        </p:nvPicPr>
        <p:blipFill>
          <a:blip r:embed="rId3">
            <a:alphaModFix/>
          </a:blip>
          <a:stretch>
            <a:fillRect/>
          </a:stretch>
        </p:blipFill>
        <p:spPr>
          <a:xfrm>
            <a:off x="6266600" y="661300"/>
            <a:ext cx="2522592" cy="382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Neural Network Contd.</a:t>
            </a:r>
            <a:endParaRPr/>
          </a:p>
        </p:txBody>
      </p:sp>
      <p:sp>
        <p:nvSpPr>
          <p:cNvPr id="195" name="Google Shape;195;p33"/>
          <p:cNvSpPr txBox="1">
            <a:spLocks noGrp="1"/>
          </p:cNvSpPr>
          <p:nvPr>
            <p:ph type="body" idx="1"/>
          </p:nvPr>
        </p:nvSpPr>
        <p:spPr>
          <a:xfrm>
            <a:off x="311700" y="1229875"/>
            <a:ext cx="5449200" cy="33390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SzPts val="1800"/>
              <a:buChar char="●"/>
            </a:pPr>
            <a:r>
              <a:rPr lang="en"/>
              <a:t>The model has 3 recurrent LSTM layers.</a:t>
            </a:r>
            <a:endParaRPr/>
          </a:p>
          <a:p>
            <a:pPr marL="457200" lvl="0" indent="-342900" algn="just" rtl="0">
              <a:spcBef>
                <a:spcPts val="0"/>
              </a:spcBef>
              <a:spcAft>
                <a:spcPts val="0"/>
              </a:spcAft>
              <a:buSzPts val="1800"/>
              <a:buChar char="●"/>
            </a:pPr>
            <a:r>
              <a:rPr lang="en"/>
              <a:t>Each LSTM layer contains 256 cells and 0.17 dropout.</a:t>
            </a:r>
            <a:endParaRPr/>
          </a:p>
          <a:p>
            <a:pPr marL="457200" lvl="0" indent="-342900" algn="just" rtl="0">
              <a:spcBef>
                <a:spcPts val="0"/>
              </a:spcBef>
              <a:spcAft>
                <a:spcPts val="0"/>
              </a:spcAft>
              <a:buSzPts val="1800"/>
              <a:buChar char="●"/>
            </a:pPr>
            <a:r>
              <a:rPr lang="en"/>
              <a:t>Layers are fully connected with 128 nodes.</a:t>
            </a:r>
            <a:endParaRPr/>
          </a:p>
          <a:p>
            <a:pPr marL="457200" lvl="0" indent="-342900" algn="just" rtl="0">
              <a:spcBef>
                <a:spcPts val="0"/>
              </a:spcBef>
              <a:spcAft>
                <a:spcPts val="0"/>
              </a:spcAft>
              <a:buSzPts val="1800"/>
              <a:buChar char="●"/>
            </a:pPr>
            <a:r>
              <a:rPr lang="en"/>
              <a:t>The network uses 0.078 learning rate.</a:t>
            </a:r>
            <a:endParaRPr/>
          </a:p>
        </p:txBody>
      </p:sp>
      <p:pic>
        <p:nvPicPr>
          <p:cNvPr id="196" name="Google Shape;196;p33"/>
          <p:cNvPicPr preferRelativeResize="0"/>
          <p:nvPr/>
        </p:nvPicPr>
        <p:blipFill>
          <a:blip r:embed="rId3">
            <a:alphaModFix/>
          </a:blip>
          <a:stretch>
            <a:fillRect/>
          </a:stretch>
        </p:blipFill>
        <p:spPr>
          <a:xfrm>
            <a:off x="5761023" y="410000"/>
            <a:ext cx="2943150" cy="4125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Label Assignment</a:t>
            </a:r>
            <a:endParaRPr/>
          </a:p>
        </p:txBody>
      </p:sp>
      <p:sp>
        <p:nvSpPr>
          <p:cNvPr id="202" name="Google Shape;20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25755" algn="just" rtl="0">
              <a:spcBef>
                <a:spcPts val="0"/>
              </a:spcBef>
              <a:spcAft>
                <a:spcPts val="0"/>
              </a:spcAft>
              <a:buSzPct val="100000"/>
              <a:buChar char="●"/>
            </a:pPr>
            <a:r>
              <a:rPr lang="en" dirty="0"/>
              <a:t>The neural network's output for each window consisted of a 1 × N</a:t>
            </a:r>
            <a:r>
              <a:rPr lang="en" baseline="-25000" dirty="0"/>
              <a:t>lbl</a:t>
            </a:r>
            <a:r>
              <a:rPr lang="en" dirty="0"/>
              <a:t> vector containing the probabilities of each label being correct.</a:t>
            </a:r>
            <a:endParaRPr dirty="0"/>
          </a:p>
          <a:p>
            <a:pPr marL="457200" lvl="0" indent="-325755" algn="just" rtl="0">
              <a:spcBef>
                <a:spcPts val="0"/>
              </a:spcBef>
              <a:spcAft>
                <a:spcPts val="0"/>
              </a:spcAft>
              <a:buSzPct val="100000"/>
              <a:buChar char="●"/>
            </a:pPr>
            <a:r>
              <a:rPr lang="en" dirty="0"/>
              <a:t>The approach involved generating new windows by segmenting trial marker data at frames where markers appear or disappear, ensuring unique marker labels per window. </a:t>
            </a:r>
            <a:endParaRPr dirty="0"/>
          </a:p>
          <a:p>
            <a:pPr marL="457200" lvl="0" indent="-325755" algn="just" rtl="0">
              <a:spcBef>
                <a:spcPts val="0"/>
              </a:spcBef>
              <a:spcAft>
                <a:spcPts val="0"/>
              </a:spcAft>
              <a:buSzPct val="100000"/>
              <a:buChar char="●"/>
            </a:pPr>
            <a:r>
              <a:rPr lang="en" dirty="0"/>
              <a:t>To address the challenge of potential label splitting across trajectories, the assignment of labels to windows is treated as an unbalanced assignment problem using a weighted bipartite graph, with the Hungarian algorithm used for optimal label assignment.</a:t>
            </a:r>
            <a:endParaRPr dirty="0"/>
          </a:p>
          <a:p>
            <a:pPr marL="457200" lvl="0" indent="-325755" algn="just" rtl="0">
              <a:spcBef>
                <a:spcPts val="0"/>
              </a:spcBef>
              <a:spcAft>
                <a:spcPts val="0"/>
              </a:spcAft>
              <a:buSzPct val="100000"/>
              <a:buChar char="●"/>
            </a:pPr>
            <a:r>
              <a:rPr lang="en" dirty="0"/>
              <a:t>To achieve consistent labeling, the weighted mode assigns a single label to the entire marker trajectory. Probabilities are weighted, and instances of duplicated labels in simultaneous visible markers are corrected by keeping the marker with the highest probability.</a:t>
            </a:r>
            <a:endParaRPr dirty="0"/>
          </a:p>
          <a:p>
            <a:pPr marL="0" lvl="0" indent="0" algn="just" rtl="0">
              <a:spcBef>
                <a:spcPts val="1200"/>
              </a:spcBef>
              <a:spcAft>
                <a:spcPts val="120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Label Verification</a:t>
            </a:r>
            <a:endParaRPr/>
          </a:p>
        </p:txBody>
      </p:sp>
      <p:sp>
        <p:nvSpPr>
          <p:cNvPr id="208" name="Google Shape;208;p35"/>
          <p:cNvSpPr txBox="1">
            <a:spLocks noGrp="1"/>
          </p:cNvSpPr>
          <p:nvPr>
            <p:ph type="body" idx="1"/>
          </p:nvPr>
        </p:nvSpPr>
        <p:spPr>
          <a:xfrm>
            <a:off x="311700" y="1152475"/>
            <a:ext cx="6006900" cy="3416400"/>
          </a:xfrm>
          <a:prstGeom prst="rect">
            <a:avLst/>
          </a:prstGeom>
        </p:spPr>
        <p:txBody>
          <a:bodyPr spcFirstLastPara="1" wrap="square" lIns="91425" tIns="91425" rIns="91425" bIns="91425" anchor="t" anchorCtr="0">
            <a:normAutofit fontScale="77500" lnSpcReduction="20000"/>
          </a:bodyPr>
          <a:lstStyle/>
          <a:p>
            <a:pPr marL="457200" lvl="0" indent="-317182" algn="just" rtl="0">
              <a:spcBef>
                <a:spcPts val="0"/>
              </a:spcBef>
              <a:spcAft>
                <a:spcPts val="0"/>
              </a:spcAft>
              <a:buSzPct val="100000"/>
              <a:buChar char="●"/>
            </a:pPr>
            <a:r>
              <a:rPr lang="en" dirty="0"/>
              <a:t>The OpenSim marker set represents local coordinates with respect to markers associated body segment. This is used to identify incorrectly labeled markers.</a:t>
            </a:r>
            <a:endParaRPr dirty="0"/>
          </a:p>
          <a:p>
            <a:pPr marL="457200" lvl="0" indent="-317182" algn="just" rtl="0">
              <a:spcBef>
                <a:spcPts val="0"/>
              </a:spcBef>
              <a:spcAft>
                <a:spcPts val="0"/>
              </a:spcAft>
              <a:buSzPct val="100000"/>
              <a:buChar char="●"/>
            </a:pPr>
            <a:r>
              <a:rPr lang="en" dirty="0"/>
              <a:t>The distances between markers attached to the same body segment are calculated and compared to training dataset. Assigned label is removed, if the markers on same segment are outside of three standard deviations of the same markers in training set.</a:t>
            </a:r>
            <a:endParaRPr dirty="0"/>
          </a:p>
          <a:p>
            <a:pPr marL="457200" lvl="0" indent="-317182" algn="just" rtl="0">
              <a:spcBef>
                <a:spcPts val="0"/>
              </a:spcBef>
              <a:spcAft>
                <a:spcPts val="0"/>
              </a:spcAft>
              <a:buSzPct val="100000"/>
              <a:buChar char="●"/>
            </a:pPr>
            <a:r>
              <a:rPr lang="en" dirty="0"/>
              <a:t>These unlabelled markers are labeled based on mean probabilities and distances to other markers within three standard deviations. The marker remains unlabelled if criterion not satisfied.</a:t>
            </a:r>
            <a:endParaRPr dirty="0"/>
          </a:p>
          <a:p>
            <a:pPr marL="457200" lvl="0" indent="-317182" algn="just" rtl="0">
              <a:spcBef>
                <a:spcPts val="0"/>
              </a:spcBef>
              <a:spcAft>
                <a:spcPts val="0"/>
              </a:spcAft>
              <a:buSzPct val="100000"/>
              <a:buChar char="●"/>
            </a:pPr>
            <a:r>
              <a:rPr lang="en" dirty="0"/>
              <a:t>Finally, the marker set is used to attempt to assign labels for body segments in cases where at least three markers are identified, but one or more of them remain unlabelled.</a:t>
            </a:r>
            <a:endParaRPr dirty="0"/>
          </a:p>
        </p:txBody>
      </p:sp>
      <p:pic>
        <p:nvPicPr>
          <p:cNvPr id="209" name="Google Shape;209;p35"/>
          <p:cNvPicPr preferRelativeResize="0"/>
          <p:nvPr/>
        </p:nvPicPr>
        <p:blipFill>
          <a:blip r:embed="rId3">
            <a:alphaModFix/>
          </a:blip>
          <a:stretch>
            <a:fillRect/>
          </a:stretch>
        </p:blipFill>
        <p:spPr>
          <a:xfrm>
            <a:off x="6406275" y="1743300"/>
            <a:ext cx="2639100" cy="2234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Skeleton Making</a:t>
            </a:r>
            <a:endParaRPr/>
          </a:p>
        </p:txBody>
      </p:sp>
      <p:sp>
        <p:nvSpPr>
          <p:cNvPr id="215" name="Google Shape;215;p36"/>
          <p:cNvSpPr txBox="1">
            <a:spLocks noGrp="1"/>
          </p:cNvSpPr>
          <p:nvPr>
            <p:ph type="body" idx="1"/>
          </p:nvPr>
        </p:nvSpPr>
        <p:spPr>
          <a:xfrm>
            <a:off x="311700" y="1152475"/>
            <a:ext cx="5135400" cy="3827100"/>
          </a:xfrm>
          <a:prstGeom prst="rect">
            <a:avLst/>
          </a:prstGeom>
        </p:spPr>
        <p:txBody>
          <a:bodyPr spcFirstLastPara="1" wrap="square" lIns="91425" tIns="91425" rIns="91425" bIns="91425" anchor="t" anchorCtr="0">
            <a:normAutofit fontScale="85000" lnSpcReduction="10000"/>
          </a:bodyPr>
          <a:lstStyle/>
          <a:p>
            <a:pPr marL="457200" lvl="0" indent="-334327" algn="just" rtl="0">
              <a:spcBef>
                <a:spcPts val="0"/>
              </a:spcBef>
              <a:spcAft>
                <a:spcPts val="0"/>
              </a:spcAft>
              <a:buSzPct val="100000"/>
              <a:buChar char="●"/>
            </a:pPr>
            <a:r>
              <a:rPr lang="en" dirty="0"/>
              <a:t>Creation of a skeleton representation is done by connecting the correctly labeled markers according to their anatomical relationships. Each connection forms a bone in the skeleton.</a:t>
            </a:r>
            <a:endParaRPr dirty="0"/>
          </a:p>
          <a:p>
            <a:pPr marL="457200" lvl="0" indent="-334327" algn="just" rtl="0">
              <a:spcBef>
                <a:spcPts val="1000"/>
              </a:spcBef>
              <a:spcAft>
                <a:spcPts val="0"/>
              </a:spcAft>
              <a:buSzPct val="100000"/>
              <a:buChar char="●"/>
            </a:pPr>
            <a:r>
              <a:rPr lang="en" dirty="0"/>
              <a:t>Each connection pair is then compared  in the the labels present for each frames.</a:t>
            </a:r>
            <a:endParaRPr dirty="0"/>
          </a:p>
          <a:p>
            <a:pPr marL="457200" lvl="0" indent="-334327" algn="just" rtl="0">
              <a:spcBef>
                <a:spcPts val="1000"/>
              </a:spcBef>
              <a:spcAft>
                <a:spcPts val="0"/>
              </a:spcAft>
              <a:buSzPct val="100000"/>
              <a:buChar char="●"/>
            </a:pPr>
            <a:r>
              <a:rPr lang="en" dirty="0"/>
              <a:t>If pairs exists the connection is made. Else the pair is skipped.</a:t>
            </a:r>
            <a:endParaRPr dirty="0"/>
          </a:p>
          <a:p>
            <a:pPr marL="457200" lvl="0" indent="-334327" algn="just" rtl="0">
              <a:spcBef>
                <a:spcPts val="1000"/>
              </a:spcBef>
              <a:spcAft>
                <a:spcPts val="0"/>
              </a:spcAft>
              <a:buSzPct val="100000"/>
              <a:buChar char="●"/>
            </a:pPr>
            <a:r>
              <a:rPr lang="en" dirty="0"/>
              <a:t>This is done for each frames to plot the 3d skeleton of the subject underwater.</a:t>
            </a:r>
            <a:endParaRPr dirty="0"/>
          </a:p>
          <a:p>
            <a:pPr marL="457200" lvl="0" indent="-334327" algn="just" rtl="0">
              <a:spcBef>
                <a:spcPts val="1000"/>
              </a:spcBef>
              <a:spcAft>
                <a:spcPts val="1000"/>
              </a:spcAft>
              <a:buSzPct val="100000"/>
              <a:buChar char="●"/>
            </a:pPr>
            <a:r>
              <a:rPr lang="en" dirty="0"/>
              <a:t>Each frames of skeleton are then combined to represent the changes of posture of the subject.</a:t>
            </a:r>
            <a:endParaRPr dirty="0"/>
          </a:p>
        </p:txBody>
      </p:sp>
      <p:pic>
        <p:nvPicPr>
          <p:cNvPr id="216" name="Google Shape;216;p36"/>
          <p:cNvPicPr preferRelativeResize="0"/>
          <p:nvPr/>
        </p:nvPicPr>
        <p:blipFill>
          <a:blip r:embed="rId3">
            <a:alphaModFix/>
          </a:blip>
          <a:stretch>
            <a:fillRect/>
          </a:stretch>
        </p:blipFill>
        <p:spPr>
          <a:xfrm>
            <a:off x="5447100" y="1341388"/>
            <a:ext cx="3544649" cy="2460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20884-66D3-341B-178E-18FCF5770593}"/>
              </a:ext>
            </a:extLst>
          </p:cNvPr>
          <p:cNvSpPr>
            <a:spLocks noGrp="1"/>
          </p:cNvSpPr>
          <p:nvPr>
            <p:ph type="title"/>
          </p:nvPr>
        </p:nvSpPr>
        <p:spPr/>
        <p:txBody>
          <a:bodyPr>
            <a:normAutofit fontScale="90000"/>
          </a:bodyPr>
          <a:lstStyle/>
          <a:p>
            <a:r>
              <a:rPr lang="en-US" dirty="0"/>
              <a:t>Visual Representation</a:t>
            </a:r>
            <a:endParaRPr lang="en-CA" dirty="0"/>
          </a:p>
        </p:txBody>
      </p:sp>
      <p:pic>
        <p:nvPicPr>
          <p:cNvPr id="4" name="Data_27_june_06">
            <a:hlinkClick r:id="" action="ppaction://media"/>
            <a:extLst>
              <a:ext uri="{FF2B5EF4-FFF2-40B4-BE49-F238E27FC236}">
                <a16:creationId xmlns:a16="http://schemas.microsoft.com/office/drawing/2014/main" id="{36524457-80AA-F983-C30E-230AD4F088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3600" y="1139952"/>
            <a:ext cx="4876800" cy="3590544"/>
          </a:xfrm>
          <a:prstGeom prst="rect">
            <a:avLst/>
          </a:prstGeom>
        </p:spPr>
      </p:pic>
    </p:spTree>
    <p:extLst>
      <p:ext uri="{BB962C8B-B14F-4D97-AF65-F5344CB8AC3E}">
        <p14:creationId xmlns:p14="http://schemas.microsoft.com/office/powerpoint/2010/main" val="7191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Challenges and Limitations</a:t>
            </a:r>
            <a:endParaRPr/>
          </a:p>
        </p:txBody>
      </p:sp>
      <p:sp>
        <p:nvSpPr>
          <p:cNvPr id="222" name="Google Shape;222;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Expensive motion capture system.</a:t>
            </a:r>
            <a:endParaRPr/>
          </a:p>
          <a:p>
            <a:pPr marL="457200" lvl="0" indent="-342900" algn="l" rtl="0">
              <a:spcBef>
                <a:spcPts val="1000"/>
              </a:spcBef>
              <a:spcAft>
                <a:spcPts val="0"/>
              </a:spcAft>
              <a:buSzPts val="1800"/>
              <a:buChar char="●"/>
            </a:pPr>
            <a:r>
              <a:rPr lang="en"/>
              <a:t>Marker location selection and attaching to the diver.</a:t>
            </a:r>
            <a:endParaRPr/>
          </a:p>
          <a:p>
            <a:pPr marL="457200" lvl="0" indent="-342900" algn="l" rtl="0">
              <a:spcBef>
                <a:spcPts val="1000"/>
              </a:spcBef>
              <a:spcAft>
                <a:spcPts val="0"/>
              </a:spcAft>
              <a:buSzPts val="1800"/>
              <a:buChar char="●"/>
            </a:pPr>
            <a:r>
              <a:rPr lang="en"/>
              <a:t>The buoyancy of the subject and inherent limitation of underwater motion capture.</a:t>
            </a:r>
            <a:endParaRPr/>
          </a:p>
          <a:p>
            <a:pPr marL="457200" lvl="0" indent="-342900" algn="l" rtl="0">
              <a:spcBef>
                <a:spcPts val="1000"/>
              </a:spcBef>
              <a:spcAft>
                <a:spcPts val="0"/>
              </a:spcAft>
              <a:buSzPts val="1800"/>
              <a:buChar char="●"/>
            </a:pPr>
            <a:r>
              <a:rPr lang="en"/>
              <a:t>Stretching the limits of the camera system with respect to the water body.</a:t>
            </a:r>
            <a:endParaRPr/>
          </a:p>
          <a:p>
            <a:pPr marL="457200" lvl="0" indent="-342900" algn="l" rtl="0">
              <a:spcBef>
                <a:spcPts val="1000"/>
              </a:spcBef>
              <a:spcAft>
                <a:spcPts val="0"/>
              </a:spcAft>
              <a:buSzPts val="1800"/>
              <a:buChar char="●"/>
            </a:pPr>
            <a:r>
              <a:rPr lang="en"/>
              <a:t>Finding appropriate model for training.</a:t>
            </a:r>
            <a:endParaRPr/>
          </a:p>
          <a:p>
            <a:pPr marL="457200" lvl="0" indent="-342900" algn="l" rtl="0">
              <a:spcBef>
                <a:spcPts val="1000"/>
              </a:spcBef>
              <a:spcAft>
                <a:spcPts val="1000"/>
              </a:spcAft>
              <a:buSzPts val="1800"/>
              <a:buChar char="●"/>
            </a:pPr>
            <a:r>
              <a:rPr lang="en"/>
              <a:t>Lack of quality data.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potentials</a:t>
            </a:r>
            <a:endParaRPr/>
          </a:p>
        </p:txBody>
      </p:sp>
      <p:sp>
        <p:nvSpPr>
          <p:cNvPr id="228" name="Google Shape;22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Running more trials to gather improved data.</a:t>
            </a:r>
            <a:endParaRPr/>
          </a:p>
          <a:p>
            <a:pPr marL="457200" lvl="0" indent="-342900" algn="l" rtl="0">
              <a:spcBef>
                <a:spcPts val="0"/>
              </a:spcBef>
              <a:spcAft>
                <a:spcPts val="0"/>
              </a:spcAft>
              <a:buSzPts val="1800"/>
              <a:buChar char="●"/>
            </a:pPr>
            <a:r>
              <a:rPr lang="en"/>
              <a:t>Can be developed as a way to inspect underwater safety training for divers.</a:t>
            </a:r>
            <a:endParaRPr/>
          </a:p>
          <a:p>
            <a:pPr marL="457200" lvl="0" indent="-342900" algn="l" rtl="0">
              <a:spcBef>
                <a:spcPts val="0"/>
              </a:spcBef>
              <a:spcAft>
                <a:spcPts val="0"/>
              </a:spcAft>
              <a:buSzPts val="1800"/>
              <a:buChar char="●"/>
            </a:pPr>
            <a:r>
              <a:rPr lang="en"/>
              <a:t>Can be used on autonomous underwater vehicles (AUVs) to track deep sea divers.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34" name="Google Shape;234;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2100" algn="just" rtl="0">
              <a:spcBef>
                <a:spcPts val="0"/>
              </a:spcBef>
              <a:spcAft>
                <a:spcPts val="0"/>
              </a:spcAft>
              <a:buSzPts val="1000"/>
              <a:buAutoNum type="arabicPeriod"/>
            </a:pPr>
            <a:r>
              <a:rPr lang="en" sz="1000"/>
              <a:t>Qualisys. https://www.qualisys.com/cameras/underwater/</a:t>
            </a:r>
            <a:endParaRPr sz="1000"/>
          </a:p>
          <a:p>
            <a:pPr marL="457200" lvl="0" indent="-292100" algn="just" rtl="0">
              <a:spcBef>
                <a:spcPts val="0"/>
              </a:spcBef>
              <a:spcAft>
                <a:spcPts val="0"/>
              </a:spcAft>
              <a:buSzPts val="1000"/>
              <a:buAutoNum type="arabicPeriod"/>
            </a:pPr>
            <a:r>
              <a:rPr lang="en" sz="1000">
                <a:solidFill>
                  <a:srgbClr val="333333"/>
                </a:solidFill>
                <a:highlight>
                  <a:srgbClr val="FFFFFF"/>
                </a:highlight>
                <a:latin typeface="Arial"/>
                <a:ea typeface="Arial"/>
                <a:cs typeface="Arial"/>
                <a:sym typeface="Arial"/>
              </a:rPr>
              <a:t>G. B. Guerra-Filho, "Optical motion capture: Theory and implementation", </a:t>
            </a:r>
            <a:r>
              <a:rPr lang="en" sz="1000" i="1">
                <a:solidFill>
                  <a:srgbClr val="333333"/>
                </a:solidFill>
                <a:highlight>
                  <a:srgbClr val="FFFFFF"/>
                </a:highlight>
                <a:latin typeface="Arial"/>
                <a:ea typeface="Arial"/>
                <a:cs typeface="Arial"/>
                <a:sym typeface="Arial"/>
              </a:rPr>
              <a:t>J. Theor. Appl. Informat.</a:t>
            </a:r>
            <a:r>
              <a:rPr lang="en" sz="1000">
                <a:solidFill>
                  <a:srgbClr val="333333"/>
                </a:solidFill>
                <a:highlight>
                  <a:srgbClr val="FFFFFF"/>
                </a:highlight>
                <a:latin typeface="Arial"/>
                <a:ea typeface="Arial"/>
                <a:cs typeface="Arial"/>
                <a:sym typeface="Arial"/>
              </a:rPr>
              <a:t>, vol. 12, no. 2, pp. 61-89, 2005.</a:t>
            </a:r>
            <a:endParaRPr sz="1000">
              <a:solidFill>
                <a:srgbClr val="333333"/>
              </a:solidFill>
              <a:highlight>
                <a:srgbClr val="FFFFFF"/>
              </a:highlight>
              <a:latin typeface="Arial"/>
              <a:ea typeface="Arial"/>
              <a:cs typeface="Arial"/>
              <a:sym typeface="Arial"/>
            </a:endParaRPr>
          </a:p>
          <a:p>
            <a:pPr marL="457200" lvl="0" indent="-292100" algn="just" rtl="0">
              <a:spcBef>
                <a:spcPts val="0"/>
              </a:spcBef>
              <a:spcAft>
                <a:spcPts val="0"/>
              </a:spcAft>
              <a:buClr>
                <a:srgbClr val="333333"/>
              </a:buClr>
              <a:buSzPts val="1000"/>
              <a:buFont typeface="Arial"/>
              <a:buAutoNum type="arabicPeriod"/>
            </a:pPr>
            <a:r>
              <a:rPr lang="en" sz="1000">
                <a:solidFill>
                  <a:srgbClr val="333333"/>
                </a:solidFill>
                <a:highlight>
                  <a:srgbClr val="FFFFFF"/>
                </a:highlight>
                <a:latin typeface="Arial"/>
                <a:ea typeface="Arial"/>
                <a:cs typeface="Arial"/>
                <a:sym typeface="Arial"/>
              </a:rPr>
              <a:t>S. Xia, L. Su, X. Fei and H. Wang, "Toward accurate real-time marker labeling for live optical motion capture", </a:t>
            </a:r>
            <a:r>
              <a:rPr lang="en" sz="1000" i="1">
                <a:solidFill>
                  <a:srgbClr val="333333"/>
                </a:solidFill>
                <a:highlight>
                  <a:srgbClr val="FFFFFF"/>
                </a:highlight>
                <a:latin typeface="Arial"/>
                <a:ea typeface="Arial"/>
                <a:cs typeface="Arial"/>
                <a:sym typeface="Arial"/>
              </a:rPr>
              <a:t>Vis. Comput.</a:t>
            </a:r>
            <a:r>
              <a:rPr lang="en" sz="1000">
                <a:solidFill>
                  <a:srgbClr val="333333"/>
                </a:solidFill>
                <a:highlight>
                  <a:srgbClr val="FFFFFF"/>
                </a:highlight>
                <a:latin typeface="Arial"/>
                <a:ea typeface="Arial"/>
                <a:cs typeface="Arial"/>
                <a:sym typeface="Arial"/>
              </a:rPr>
              <a:t>, vol. 33, no. 6, pp. 993-1003, Jun. 2017.</a:t>
            </a:r>
            <a:endParaRPr sz="1000">
              <a:solidFill>
                <a:srgbClr val="333333"/>
              </a:solidFill>
              <a:highlight>
                <a:srgbClr val="FFFFFF"/>
              </a:highlight>
              <a:latin typeface="Arial"/>
              <a:ea typeface="Arial"/>
              <a:cs typeface="Arial"/>
              <a:sym typeface="Arial"/>
            </a:endParaRPr>
          </a:p>
          <a:p>
            <a:pPr marL="457200" lvl="0" indent="-292100" algn="just" rtl="0">
              <a:spcBef>
                <a:spcPts val="0"/>
              </a:spcBef>
              <a:spcAft>
                <a:spcPts val="0"/>
              </a:spcAft>
              <a:buClr>
                <a:srgbClr val="333333"/>
              </a:buClr>
              <a:buSzPts val="1000"/>
              <a:buFont typeface="Arial"/>
              <a:buAutoNum type="arabicPeriod"/>
            </a:pPr>
            <a:r>
              <a:rPr lang="en" sz="1000">
                <a:solidFill>
                  <a:srgbClr val="333333"/>
                </a:solidFill>
                <a:highlight>
                  <a:srgbClr val="FFFFFF"/>
                </a:highlight>
                <a:latin typeface="Arial"/>
                <a:ea typeface="Arial"/>
                <a:cs typeface="Arial"/>
                <a:sym typeface="Arial"/>
              </a:rPr>
              <a:t>S. Alexanderson, C. O’Sullivan and J. Beskow, "Real-time labeling of non-rigid motion capture marker sets", </a:t>
            </a:r>
            <a:r>
              <a:rPr lang="en" sz="1000" i="1">
                <a:solidFill>
                  <a:srgbClr val="333333"/>
                </a:solidFill>
                <a:highlight>
                  <a:srgbClr val="FFFFFF"/>
                </a:highlight>
                <a:latin typeface="Arial"/>
                <a:ea typeface="Arial"/>
                <a:cs typeface="Arial"/>
                <a:sym typeface="Arial"/>
              </a:rPr>
              <a:t>Comput. Graph.</a:t>
            </a:r>
            <a:r>
              <a:rPr lang="en" sz="1000">
                <a:solidFill>
                  <a:srgbClr val="333333"/>
                </a:solidFill>
                <a:highlight>
                  <a:srgbClr val="FFFFFF"/>
                </a:highlight>
                <a:latin typeface="Arial"/>
                <a:ea typeface="Arial"/>
                <a:cs typeface="Arial"/>
                <a:sym typeface="Arial"/>
              </a:rPr>
              <a:t>, vol. 69, pp. 59-67, Dec. 2017.</a:t>
            </a:r>
            <a:endParaRPr sz="1000">
              <a:solidFill>
                <a:srgbClr val="333333"/>
              </a:solidFill>
              <a:highlight>
                <a:srgbClr val="FFFFFF"/>
              </a:highlight>
              <a:latin typeface="Arial"/>
              <a:ea typeface="Arial"/>
              <a:cs typeface="Arial"/>
              <a:sym typeface="Arial"/>
            </a:endParaRPr>
          </a:p>
          <a:p>
            <a:pPr marL="457200" lvl="0" indent="-292100" algn="just" rtl="0">
              <a:spcBef>
                <a:spcPts val="0"/>
              </a:spcBef>
              <a:spcAft>
                <a:spcPts val="0"/>
              </a:spcAft>
              <a:buClr>
                <a:srgbClr val="333333"/>
              </a:buClr>
              <a:buSzPts val="1000"/>
              <a:buFont typeface="Arial"/>
              <a:buAutoNum type="arabicPeriod"/>
            </a:pPr>
            <a:r>
              <a:rPr lang="en" sz="1000">
                <a:solidFill>
                  <a:srgbClr val="333333"/>
                </a:solidFill>
                <a:highlight>
                  <a:srgbClr val="FFFFFF"/>
                </a:highlight>
                <a:latin typeface="Arial"/>
                <a:ea typeface="Arial"/>
                <a:cs typeface="Arial"/>
                <a:sym typeface="Arial"/>
              </a:rPr>
              <a:t>S. Han, B. Liu, R. Wang, Y. Ye, C. D. Twigg and K. Kin, "Online optical marker-based hand tracking with deep labels", </a:t>
            </a:r>
            <a:r>
              <a:rPr lang="en" sz="1000" i="1">
                <a:solidFill>
                  <a:srgbClr val="333333"/>
                </a:solidFill>
                <a:highlight>
                  <a:srgbClr val="FFFFFF"/>
                </a:highlight>
                <a:latin typeface="Arial"/>
                <a:ea typeface="Arial"/>
                <a:cs typeface="Arial"/>
                <a:sym typeface="Arial"/>
              </a:rPr>
              <a:t>ACM Trans. Graph.</a:t>
            </a:r>
            <a:r>
              <a:rPr lang="en" sz="1000">
                <a:solidFill>
                  <a:srgbClr val="333333"/>
                </a:solidFill>
                <a:highlight>
                  <a:srgbClr val="FFFFFF"/>
                </a:highlight>
                <a:latin typeface="Arial"/>
                <a:ea typeface="Arial"/>
                <a:cs typeface="Arial"/>
                <a:sym typeface="Arial"/>
              </a:rPr>
              <a:t>, vol. 37, no. 4, pp. 1-10, Aug. 2018.</a:t>
            </a:r>
            <a:endParaRPr sz="1000">
              <a:solidFill>
                <a:srgbClr val="333333"/>
              </a:solidFill>
              <a:highlight>
                <a:srgbClr val="FFFFFF"/>
              </a:highlight>
              <a:latin typeface="Arial"/>
              <a:ea typeface="Arial"/>
              <a:cs typeface="Arial"/>
              <a:sym typeface="Arial"/>
            </a:endParaRPr>
          </a:p>
          <a:p>
            <a:pPr marL="457200" lvl="0" indent="-292100" algn="just" rtl="0">
              <a:spcBef>
                <a:spcPts val="0"/>
              </a:spcBef>
              <a:spcAft>
                <a:spcPts val="0"/>
              </a:spcAft>
              <a:buClr>
                <a:srgbClr val="333333"/>
              </a:buClr>
              <a:buSzPts val="1000"/>
              <a:buFont typeface="Arial"/>
              <a:buAutoNum type="arabicPeriod"/>
            </a:pPr>
            <a:r>
              <a:rPr lang="en" sz="1000">
                <a:solidFill>
                  <a:srgbClr val="333333"/>
                </a:solidFill>
                <a:highlight>
                  <a:srgbClr val="FFFFFF"/>
                </a:highlight>
                <a:latin typeface="Arial"/>
                <a:ea typeface="Arial"/>
                <a:cs typeface="Arial"/>
                <a:sym typeface="Arial"/>
              </a:rPr>
              <a:t>J. L. J. Bascones, M. Graña and J. M. Lopez-Guede, "Robust labeling of human motion markers in the presence of occlusions", </a:t>
            </a:r>
            <a:r>
              <a:rPr lang="en" sz="1000" i="1">
                <a:solidFill>
                  <a:srgbClr val="333333"/>
                </a:solidFill>
                <a:highlight>
                  <a:srgbClr val="FFFFFF"/>
                </a:highlight>
                <a:latin typeface="Arial"/>
                <a:ea typeface="Arial"/>
                <a:cs typeface="Arial"/>
                <a:sym typeface="Arial"/>
              </a:rPr>
              <a:t>Neurocomputing</a:t>
            </a:r>
            <a:r>
              <a:rPr lang="en" sz="1000">
                <a:solidFill>
                  <a:srgbClr val="333333"/>
                </a:solidFill>
                <a:highlight>
                  <a:srgbClr val="FFFFFF"/>
                </a:highlight>
                <a:latin typeface="Arial"/>
                <a:ea typeface="Arial"/>
                <a:cs typeface="Arial"/>
                <a:sym typeface="Arial"/>
              </a:rPr>
              <a:t>, vol. 353, pp. 96-105, Aug. 2019.</a:t>
            </a:r>
            <a:endParaRPr sz="1000">
              <a:solidFill>
                <a:srgbClr val="333333"/>
              </a:solidFill>
              <a:highlight>
                <a:srgbClr val="FFFFFF"/>
              </a:highlight>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39" name="Google Shape;239;p40"/>
          <p:cNvSpPr txBox="1"/>
          <p:nvPr/>
        </p:nvSpPr>
        <p:spPr>
          <a:xfrm>
            <a:off x="5081100" y="3619800"/>
            <a:ext cx="3798300" cy="1523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b="1">
                <a:solidFill>
                  <a:schemeClr val="accent1"/>
                </a:solidFill>
                <a:latin typeface="Lobster"/>
                <a:ea typeface="Lobster"/>
                <a:cs typeface="Lobster"/>
                <a:sym typeface="Lobster"/>
              </a:rPr>
              <a:t>Special Thanks to </a:t>
            </a:r>
            <a:br>
              <a:rPr lang="en" sz="2900" b="1">
                <a:solidFill>
                  <a:schemeClr val="accent1"/>
                </a:solidFill>
                <a:latin typeface="Lobster"/>
                <a:ea typeface="Lobster"/>
                <a:cs typeface="Lobster"/>
                <a:sym typeface="Lobster"/>
              </a:rPr>
            </a:br>
            <a:r>
              <a:rPr lang="en" sz="2900" b="1">
                <a:solidFill>
                  <a:schemeClr val="accent1"/>
                </a:solidFill>
                <a:latin typeface="Lobster"/>
                <a:ea typeface="Lobster"/>
                <a:cs typeface="Lobster"/>
                <a:sym typeface="Lobster"/>
              </a:rPr>
              <a:t>Dr. Czarnuch</a:t>
            </a:r>
            <a:br>
              <a:rPr lang="en" sz="2900" b="1">
                <a:solidFill>
                  <a:schemeClr val="accent1"/>
                </a:solidFill>
                <a:latin typeface="Lobster"/>
                <a:ea typeface="Lobster"/>
                <a:cs typeface="Lobster"/>
                <a:sym typeface="Lobster"/>
              </a:rPr>
            </a:br>
            <a:r>
              <a:rPr lang="en" sz="2900" b="1">
                <a:solidFill>
                  <a:schemeClr val="accent1"/>
                </a:solidFill>
                <a:latin typeface="Lobster"/>
                <a:ea typeface="Lobster"/>
                <a:cs typeface="Lobster"/>
                <a:sym typeface="Lobster"/>
              </a:rPr>
              <a:t>Cody and Zach</a:t>
            </a:r>
            <a:endParaRPr sz="2900" b="1">
              <a:solidFill>
                <a:schemeClr val="accent1"/>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Limitations</a:t>
            </a:r>
            <a:endParaRPr/>
          </a:p>
        </p:txBody>
      </p:sp>
      <p:sp>
        <p:nvSpPr>
          <p:cNvPr id="72" name="Google Shape;72;p15"/>
          <p:cNvSpPr txBox="1">
            <a:spLocks noGrp="1"/>
          </p:cNvSpPr>
          <p:nvPr>
            <p:ph type="body" idx="1"/>
          </p:nvPr>
        </p:nvSpPr>
        <p:spPr>
          <a:xfrm>
            <a:off x="311700" y="1229875"/>
            <a:ext cx="8520600" cy="3633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u="sng"/>
              <a:t>Lighting:</a:t>
            </a:r>
            <a:endParaRPr u="sng"/>
          </a:p>
          <a:p>
            <a:pPr marL="457200" lvl="0" indent="-342900" algn="l" rtl="0">
              <a:spcBef>
                <a:spcPts val="0"/>
              </a:spcBef>
              <a:spcAft>
                <a:spcPts val="0"/>
              </a:spcAft>
              <a:buSzPts val="1800"/>
              <a:buChar char="●"/>
            </a:pPr>
            <a:r>
              <a:rPr lang="en"/>
              <a:t>Scarcity of light makes underwater motion capture very difficult as markers can easily become invisible to the tracking cameras.</a:t>
            </a:r>
            <a:endParaRPr/>
          </a:p>
          <a:p>
            <a:pPr marL="0" lvl="0" indent="0" algn="l" rtl="0">
              <a:spcBef>
                <a:spcPts val="1200"/>
              </a:spcBef>
              <a:spcAft>
                <a:spcPts val="0"/>
              </a:spcAft>
              <a:buNone/>
            </a:pPr>
            <a:r>
              <a:rPr lang="en" u="sng"/>
              <a:t>Marker adhesion:</a:t>
            </a:r>
            <a:endParaRPr u="sng"/>
          </a:p>
          <a:p>
            <a:pPr marL="457200" lvl="0" indent="-342900" algn="l" rtl="0">
              <a:spcBef>
                <a:spcPts val="0"/>
              </a:spcBef>
              <a:spcAft>
                <a:spcPts val="0"/>
              </a:spcAft>
              <a:buSzPts val="1800"/>
              <a:buChar char="●"/>
            </a:pPr>
            <a:r>
              <a:rPr lang="en"/>
              <a:t>Traditional markers used in motion capture may have difficulty adhering to wet skin or clothing underwater. This can lead to marker displacement, resulting in tracking errors and incomplete data.</a:t>
            </a:r>
            <a:endParaRPr/>
          </a:p>
          <a:p>
            <a:pPr marL="0" lvl="0" indent="0" algn="l" rtl="0">
              <a:spcBef>
                <a:spcPts val="1200"/>
              </a:spcBef>
              <a:spcAft>
                <a:spcPts val="0"/>
              </a:spcAft>
              <a:buNone/>
            </a:pPr>
            <a:r>
              <a:rPr lang="en" u="sng"/>
              <a:t>Reliable sensors:</a:t>
            </a:r>
            <a:endParaRPr u="sng"/>
          </a:p>
          <a:p>
            <a:pPr marL="457200" lvl="0" indent="-342900" algn="l" rtl="0">
              <a:spcBef>
                <a:spcPts val="0"/>
              </a:spcBef>
              <a:spcAft>
                <a:spcPts val="0"/>
              </a:spcAft>
              <a:buSzPts val="1800"/>
              <a:buChar char="●"/>
            </a:pPr>
            <a:r>
              <a:rPr lang="en"/>
              <a:t>Motion capture sensors, cameras, and other equipment need to be specially designed and waterproofed to function effectively and reliably in the underwater environment. Ensuring the robustness and durability of equipment is crucial to maintain data integrity.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Qualisys Underwater Motion Capture System.</a:t>
            </a:r>
            <a:endParaRPr/>
          </a:p>
        </p:txBody>
      </p:sp>
      <p:sp>
        <p:nvSpPr>
          <p:cNvPr id="78" name="Google Shape;78;p16"/>
          <p:cNvSpPr txBox="1">
            <a:spLocks noGrp="1"/>
          </p:cNvSpPr>
          <p:nvPr>
            <p:ph type="body" idx="1"/>
          </p:nvPr>
        </p:nvSpPr>
        <p:spPr>
          <a:xfrm>
            <a:off x="311700" y="1229875"/>
            <a:ext cx="5601600" cy="33456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The Qualisys Underwater Motion Capture Camera System has the capability to offer precise and accurate motion capture in an aquatic environment.</a:t>
            </a:r>
            <a:endParaRPr/>
          </a:p>
          <a:p>
            <a:pPr marL="457200" lvl="0" indent="-325755" algn="l" rtl="0">
              <a:spcBef>
                <a:spcPts val="1000"/>
              </a:spcBef>
              <a:spcAft>
                <a:spcPts val="0"/>
              </a:spcAft>
              <a:buSzPct val="100000"/>
              <a:buChar char="●"/>
            </a:pPr>
            <a:r>
              <a:rPr lang="en"/>
              <a:t>The Miqus underwater system enables real-time tracking and analysis of movement beneath the water's surface, providing data for diverse applications.</a:t>
            </a:r>
            <a:endParaRPr/>
          </a:p>
          <a:p>
            <a:pPr marL="457200" lvl="0" indent="-325755" algn="l" rtl="0">
              <a:spcBef>
                <a:spcPts val="1000"/>
              </a:spcBef>
              <a:spcAft>
                <a:spcPts val="0"/>
              </a:spcAft>
              <a:buSzPct val="100000"/>
              <a:buChar char="●"/>
            </a:pPr>
            <a:r>
              <a:rPr lang="en"/>
              <a:t>Strategically positioning the advanced underwater cameras, allows the system to capture movements of a subject with detail and clarity.</a:t>
            </a:r>
            <a:endParaRPr/>
          </a:p>
          <a:p>
            <a:pPr marL="457200" lvl="0" indent="-325755" algn="l" rtl="0">
              <a:spcBef>
                <a:spcPts val="1000"/>
              </a:spcBef>
              <a:spcAft>
                <a:spcPts val="1000"/>
              </a:spcAft>
              <a:buSzPct val="100000"/>
              <a:buChar char="●"/>
            </a:pPr>
            <a:r>
              <a:rPr lang="en"/>
              <a:t>Qualisys underwater cameras are the world's only commercially available optical motion capture cameras for underwater use.[1]</a:t>
            </a:r>
            <a:endParaRPr/>
          </a:p>
        </p:txBody>
      </p:sp>
      <p:pic>
        <p:nvPicPr>
          <p:cNvPr id="79" name="Google Shape;79;p16"/>
          <p:cNvPicPr preferRelativeResize="0"/>
          <p:nvPr/>
        </p:nvPicPr>
        <p:blipFill rotWithShape="1">
          <a:blip r:embed="rId3">
            <a:alphaModFix/>
          </a:blip>
          <a:srcRect l="17539"/>
          <a:stretch/>
        </p:blipFill>
        <p:spPr>
          <a:xfrm>
            <a:off x="6071050" y="1396175"/>
            <a:ext cx="2664050" cy="1818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Continued…</a:t>
            </a:r>
            <a:endParaRPr/>
          </a:p>
        </p:txBody>
      </p:sp>
      <p:sp>
        <p:nvSpPr>
          <p:cNvPr id="85" name="Google Shape;85;p17"/>
          <p:cNvSpPr txBox="1">
            <a:spLocks noGrp="1"/>
          </p:cNvSpPr>
          <p:nvPr>
            <p:ph type="body" idx="1"/>
          </p:nvPr>
        </p:nvSpPr>
        <p:spPr>
          <a:xfrm>
            <a:off x="311700" y="1237550"/>
            <a:ext cx="4855800" cy="3331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system uses 3D orbs to reflect light to the cameras and collects the location information of each orb.</a:t>
            </a:r>
            <a:endParaRPr/>
          </a:p>
          <a:p>
            <a:pPr marL="457200" lvl="0" indent="-342900" algn="l" rtl="0">
              <a:spcBef>
                <a:spcPts val="1000"/>
              </a:spcBef>
              <a:spcAft>
                <a:spcPts val="0"/>
              </a:spcAft>
              <a:buSzPts val="1800"/>
              <a:buChar char="●"/>
            </a:pPr>
            <a:r>
              <a:rPr lang="en"/>
              <a:t>For the purposes of this project 7 Qualisys Miqus Cameras were used in a 4 meter deep pool.</a:t>
            </a:r>
            <a:endParaRPr/>
          </a:p>
          <a:p>
            <a:pPr marL="457200" lvl="0" indent="-342900" algn="l" rtl="0">
              <a:spcBef>
                <a:spcPts val="1000"/>
              </a:spcBef>
              <a:spcAft>
                <a:spcPts val="1000"/>
              </a:spcAft>
              <a:buSzPts val="1800"/>
              <a:buChar char="●"/>
            </a:pPr>
            <a:r>
              <a:rPr lang="en"/>
              <a:t>The cameras were fitted on two sides of the pool, with varying depth.</a:t>
            </a:r>
            <a:endParaRPr/>
          </a:p>
        </p:txBody>
      </p:sp>
      <p:pic>
        <p:nvPicPr>
          <p:cNvPr id="86" name="Google Shape;86;p17"/>
          <p:cNvPicPr preferRelativeResize="0"/>
          <p:nvPr/>
        </p:nvPicPr>
        <p:blipFill>
          <a:blip r:embed="rId3">
            <a:alphaModFix/>
          </a:blip>
          <a:stretch>
            <a:fillRect/>
          </a:stretch>
        </p:blipFill>
        <p:spPr>
          <a:xfrm>
            <a:off x="5167500" y="1237550"/>
            <a:ext cx="3976428" cy="2490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Equipments</a:t>
            </a:r>
            <a:endParaRPr/>
          </a:p>
        </p:txBody>
      </p:sp>
      <p:sp>
        <p:nvSpPr>
          <p:cNvPr id="92" name="Google Shape;92;p18"/>
          <p:cNvSpPr txBox="1">
            <a:spLocks noGrp="1"/>
          </p:cNvSpPr>
          <p:nvPr>
            <p:ph type="body" idx="1"/>
          </p:nvPr>
        </p:nvSpPr>
        <p:spPr>
          <a:xfrm>
            <a:off x="311700" y="1229875"/>
            <a:ext cx="6221400" cy="1473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marker orbs used for tracking are of smooth reflective surfaces. </a:t>
            </a:r>
            <a:endParaRPr/>
          </a:p>
          <a:p>
            <a:pPr marL="457200" lvl="0" indent="-342900" algn="l" rtl="0">
              <a:spcBef>
                <a:spcPts val="0"/>
              </a:spcBef>
              <a:spcAft>
                <a:spcPts val="0"/>
              </a:spcAft>
              <a:buSzPts val="1800"/>
              <a:buChar char="●"/>
            </a:pPr>
            <a:r>
              <a:rPr lang="en"/>
              <a:t>A calibration tool box was provided to calibrate the system after installation of the cameras.</a:t>
            </a:r>
            <a:endParaRPr/>
          </a:p>
        </p:txBody>
      </p:sp>
      <p:pic>
        <p:nvPicPr>
          <p:cNvPr id="93" name="Google Shape;93;p18"/>
          <p:cNvPicPr preferRelativeResize="0"/>
          <p:nvPr/>
        </p:nvPicPr>
        <p:blipFill>
          <a:blip r:embed="rId3">
            <a:alphaModFix/>
          </a:blip>
          <a:stretch>
            <a:fillRect/>
          </a:stretch>
        </p:blipFill>
        <p:spPr>
          <a:xfrm>
            <a:off x="6533119" y="1229875"/>
            <a:ext cx="2299181" cy="1532800"/>
          </a:xfrm>
          <a:prstGeom prst="rect">
            <a:avLst/>
          </a:prstGeom>
          <a:noFill/>
          <a:ln>
            <a:noFill/>
          </a:ln>
        </p:spPr>
      </p:pic>
      <p:pic>
        <p:nvPicPr>
          <p:cNvPr id="94" name="Google Shape;94;p18"/>
          <p:cNvPicPr preferRelativeResize="0"/>
          <p:nvPr/>
        </p:nvPicPr>
        <p:blipFill>
          <a:blip r:embed="rId4">
            <a:alphaModFix/>
          </a:blip>
          <a:stretch>
            <a:fillRect/>
          </a:stretch>
        </p:blipFill>
        <p:spPr>
          <a:xfrm>
            <a:off x="1201900" y="2762675"/>
            <a:ext cx="6740176" cy="211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Calibration tools</a:t>
            </a:r>
            <a:endParaRPr/>
          </a:p>
        </p:txBody>
      </p:sp>
      <p:sp>
        <p:nvSpPr>
          <p:cNvPr id="100" name="Google Shape;100;p19"/>
          <p:cNvSpPr txBox="1">
            <a:spLocks noGrp="1"/>
          </p:cNvSpPr>
          <p:nvPr>
            <p:ph type="body" idx="1"/>
          </p:nvPr>
        </p:nvSpPr>
        <p:spPr>
          <a:xfrm>
            <a:off x="311700" y="1017800"/>
            <a:ext cx="8592300" cy="253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L shaped calibration tool has five components. These provide information such as </a:t>
            </a:r>
            <a:endParaRPr/>
          </a:p>
          <a:p>
            <a:pPr marL="457200" lvl="0" indent="-342900" algn="l" rtl="0">
              <a:spcBef>
                <a:spcPts val="1200"/>
              </a:spcBef>
              <a:spcAft>
                <a:spcPts val="0"/>
              </a:spcAft>
              <a:buSzPts val="1800"/>
              <a:buChar char="●"/>
            </a:pPr>
            <a:r>
              <a:rPr lang="en"/>
              <a:t>the depth of water, </a:t>
            </a:r>
            <a:endParaRPr/>
          </a:p>
          <a:p>
            <a:pPr marL="457200" lvl="0" indent="-342900" algn="l" rtl="0">
              <a:spcBef>
                <a:spcPts val="0"/>
              </a:spcBef>
              <a:spcAft>
                <a:spcPts val="0"/>
              </a:spcAft>
              <a:buSzPts val="1800"/>
              <a:buChar char="●"/>
            </a:pPr>
            <a:r>
              <a:rPr lang="en"/>
              <a:t>proper alignment of the coordinate system with the pool floor, </a:t>
            </a:r>
            <a:endParaRPr/>
          </a:p>
          <a:p>
            <a:pPr marL="457200" lvl="0" indent="-342900" algn="l" rtl="0">
              <a:spcBef>
                <a:spcPts val="0"/>
              </a:spcBef>
              <a:spcAft>
                <a:spcPts val="0"/>
              </a:spcAft>
              <a:buSzPts val="1800"/>
              <a:buChar char="●"/>
            </a:pPr>
            <a:r>
              <a:rPr lang="en"/>
              <a:t>maximum calibration accuracy with spherical markers,</a:t>
            </a:r>
            <a:endParaRPr/>
          </a:p>
          <a:p>
            <a:pPr marL="457200" lvl="0" indent="-342900" algn="l" rtl="0">
              <a:spcBef>
                <a:spcPts val="0"/>
              </a:spcBef>
              <a:spcAft>
                <a:spcPts val="0"/>
              </a:spcAft>
              <a:buSzPts val="1800"/>
              <a:buChar char="●"/>
            </a:pPr>
            <a:r>
              <a:rPr lang="en"/>
              <a:t>Quick level adjustment with screws,</a:t>
            </a:r>
            <a:endParaRPr/>
          </a:p>
          <a:p>
            <a:pPr marL="457200" lvl="0" indent="-342900" algn="l" rtl="0">
              <a:spcBef>
                <a:spcPts val="0"/>
              </a:spcBef>
              <a:spcAft>
                <a:spcPts val="0"/>
              </a:spcAft>
              <a:buSzPts val="1800"/>
              <a:buChar char="●"/>
            </a:pPr>
            <a:r>
              <a:rPr lang="en"/>
              <a:t>Easy alignment with force plates for uneven surfaces. </a:t>
            </a:r>
            <a:endParaRPr/>
          </a:p>
        </p:txBody>
      </p:sp>
      <p:pic>
        <p:nvPicPr>
          <p:cNvPr id="101" name="Google Shape;101;p19"/>
          <p:cNvPicPr preferRelativeResize="0"/>
          <p:nvPr/>
        </p:nvPicPr>
        <p:blipFill rotWithShape="1">
          <a:blip r:embed="rId3">
            <a:alphaModFix/>
          </a:blip>
          <a:srcRect t="77910" b="2670"/>
          <a:stretch/>
        </p:blipFill>
        <p:spPr>
          <a:xfrm>
            <a:off x="639300" y="3612025"/>
            <a:ext cx="7865399" cy="134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Calibration tools continued…</a:t>
            </a:r>
            <a:endParaRPr/>
          </a:p>
        </p:txBody>
      </p:sp>
      <p:sp>
        <p:nvSpPr>
          <p:cNvPr id="107" name="Google Shape;107;p20"/>
          <p:cNvSpPr txBox="1">
            <a:spLocks noGrp="1"/>
          </p:cNvSpPr>
          <p:nvPr>
            <p:ph type="body" idx="1"/>
          </p:nvPr>
        </p:nvSpPr>
        <p:spPr>
          <a:xfrm>
            <a:off x="311700" y="1229875"/>
            <a:ext cx="65109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calibration wand is provided for the calibration process.</a:t>
            </a:r>
            <a:endParaRPr/>
          </a:p>
          <a:p>
            <a:pPr marL="457200" lvl="0" indent="-342900" algn="l" rtl="0">
              <a:spcBef>
                <a:spcPts val="1000"/>
              </a:spcBef>
              <a:spcAft>
                <a:spcPts val="0"/>
              </a:spcAft>
              <a:buSzPts val="1800"/>
              <a:buChar char="●"/>
            </a:pPr>
            <a:r>
              <a:rPr lang="en"/>
              <a:t>After initializing the calibration process in the Qualisys Track Manager (QTM) software, the wand has to be waved near the L shaped calibration tool inside the camera Field of View.</a:t>
            </a:r>
            <a:endParaRPr/>
          </a:p>
          <a:p>
            <a:pPr marL="457200" lvl="0" indent="-342900" algn="l" rtl="0">
              <a:spcBef>
                <a:spcPts val="1000"/>
              </a:spcBef>
              <a:spcAft>
                <a:spcPts val="1000"/>
              </a:spcAft>
              <a:buSzPts val="1800"/>
              <a:buChar char="●"/>
            </a:pPr>
            <a:r>
              <a:rPr lang="en"/>
              <a:t>The QTM software will use the cameras to capture the markers on the calibration tools and determine the origin of the tracking environment.</a:t>
            </a:r>
            <a:endParaRPr/>
          </a:p>
        </p:txBody>
      </p:sp>
      <p:pic>
        <p:nvPicPr>
          <p:cNvPr id="108" name="Google Shape;108;p20"/>
          <p:cNvPicPr preferRelativeResize="0"/>
          <p:nvPr/>
        </p:nvPicPr>
        <p:blipFill>
          <a:blip r:embed="rId3">
            <a:alphaModFix/>
          </a:blip>
          <a:stretch>
            <a:fillRect/>
          </a:stretch>
        </p:blipFill>
        <p:spPr>
          <a:xfrm>
            <a:off x="6822513" y="1229863"/>
            <a:ext cx="2009775" cy="227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Fitting Markers</a:t>
            </a:r>
            <a:endParaRPr/>
          </a:p>
        </p:txBody>
      </p:sp>
      <p:sp>
        <p:nvSpPr>
          <p:cNvPr id="114" name="Google Shape;114;p21"/>
          <p:cNvSpPr txBox="1">
            <a:spLocks noGrp="1"/>
          </p:cNvSpPr>
          <p:nvPr>
            <p:ph type="body" idx="1"/>
          </p:nvPr>
        </p:nvSpPr>
        <p:spPr>
          <a:xfrm>
            <a:off x="311700" y="1229875"/>
            <a:ext cx="5777100" cy="3339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 total of 21 markers were attached onto our subject/diver for collecting data.</a:t>
            </a:r>
            <a:endParaRPr/>
          </a:p>
          <a:p>
            <a:pPr marL="457200" lvl="0" indent="-342900" algn="l" rtl="0">
              <a:spcBef>
                <a:spcPts val="0"/>
              </a:spcBef>
              <a:spcAft>
                <a:spcPts val="0"/>
              </a:spcAft>
              <a:buSzPts val="1800"/>
              <a:buChar char="●"/>
            </a:pPr>
            <a:r>
              <a:rPr lang="en"/>
              <a:t>The markers were stuck on different parts of the body, using various methods, indicating different body parts and joints which will be tracked.</a:t>
            </a:r>
            <a:endParaRPr/>
          </a:p>
          <a:p>
            <a:pPr marL="457200" lvl="0" indent="-342900" algn="l" rtl="0">
              <a:spcBef>
                <a:spcPts val="0"/>
              </a:spcBef>
              <a:spcAft>
                <a:spcPts val="0"/>
              </a:spcAft>
              <a:buSzPts val="1800"/>
              <a:buChar char="●"/>
            </a:pPr>
            <a:r>
              <a:rPr lang="en"/>
              <a:t>The First day was a trial run, where we learned to set up and use the system. So no usable data was recorded on that day.</a:t>
            </a:r>
            <a:endParaRPr/>
          </a:p>
          <a:p>
            <a:pPr marL="457200" lvl="0" indent="-342900" algn="l" rtl="0">
              <a:spcBef>
                <a:spcPts val="0"/>
              </a:spcBef>
              <a:spcAft>
                <a:spcPts val="0"/>
              </a:spcAft>
              <a:buSzPts val="1800"/>
              <a:buChar char="●"/>
            </a:pPr>
            <a:r>
              <a:rPr lang="en"/>
              <a:t>The Second day of data collection provided usable data for training.</a:t>
            </a:r>
            <a:endParaRPr/>
          </a:p>
        </p:txBody>
      </p:sp>
      <p:pic>
        <p:nvPicPr>
          <p:cNvPr id="115" name="Google Shape;115;p21"/>
          <p:cNvPicPr preferRelativeResize="0"/>
          <p:nvPr/>
        </p:nvPicPr>
        <p:blipFill rotWithShape="1">
          <a:blip r:embed="rId3">
            <a:alphaModFix/>
          </a:blip>
          <a:srcRect b="32813"/>
          <a:stretch/>
        </p:blipFill>
        <p:spPr>
          <a:xfrm>
            <a:off x="6088725" y="1229875"/>
            <a:ext cx="2796933" cy="3338999"/>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3D85C6"/>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2273</Words>
  <Application>Microsoft Office PowerPoint</Application>
  <PresentationFormat>On-screen Show (16:9)</PresentationFormat>
  <Paragraphs>135</Paragraphs>
  <Slides>29</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Lato</vt:lpstr>
      <vt:lpstr>Times New Roman</vt:lpstr>
      <vt:lpstr>Arial</vt:lpstr>
      <vt:lpstr>Lobster</vt:lpstr>
      <vt:lpstr>Playfair Display</vt:lpstr>
      <vt:lpstr>Coral</vt:lpstr>
      <vt:lpstr>Marker-Based Underwater Human Skeletonization &amp; Posture Detection</vt:lpstr>
      <vt:lpstr>Underwater Motion Capture</vt:lpstr>
      <vt:lpstr>Limitations</vt:lpstr>
      <vt:lpstr>Qualisys Underwater Motion Capture System.</vt:lpstr>
      <vt:lpstr>Continued…</vt:lpstr>
      <vt:lpstr>Equipments</vt:lpstr>
      <vt:lpstr>Calibration tools</vt:lpstr>
      <vt:lpstr>Calibration tools continued…</vt:lpstr>
      <vt:lpstr>Fitting Markers</vt:lpstr>
      <vt:lpstr>Marker positions</vt:lpstr>
      <vt:lpstr>C3D data format</vt:lpstr>
      <vt:lpstr>Noisy data</vt:lpstr>
      <vt:lpstr>Noise cleaning</vt:lpstr>
      <vt:lpstr>OpenSim Skeleton Model</vt:lpstr>
      <vt:lpstr>Ready to train.</vt:lpstr>
      <vt:lpstr>Problem Breakdown</vt:lpstr>
      <vt:lpstr>Previous works on Labeling 3D points</vt:lpstr>
      <vt:lpstr>Overview of Labeling 3D points </vt:lpstr>
      <vt:lpstr>Data Pre-Processing</vt:lpstr>
      <vt:lpstr>Neural Network</vt:lpstr>
      <vt:lpstr>Neural Network Contd.</vt:lpstr>
      <vt:lpstr>Label Assignment</vt:lpstr>
      <vt:lpstr>Label Verification</vt:lpstr>
      <vt:lpstr>Skeleton Making</vt:lpstr>
      <vt:lpstr>Visual Representation</vt:lpstr>
      <vt:lpstr>Challenges and Limitations</vt:lpstr>
      <vt:lpstr>Future potentials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Marker-Based Underwater Human Skeletonization &amp; Posture Detection</dc:title>
  <cp:lastModifiedBy>Anik Kumar Pramanik</cp:lastModifiedBy>
  <cp:revision>2</cp:revision>
  <dcterms:modified xsi:type="dcterms:W3CDTF">2024-07-13T14:38:42Z</dcterms:modified>
</cp:coreProperties>
</file>